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0" r:id="rId1"/>
    <p:sldMasterId id="2147483683" r:id="rId2"/>
  </p:sldMasterIdLst>
  <p:notesMasterIdLst>
    <p:notesMasterId r:id="rId33"/>
  </p:notesMasterIdLst>
  <p:sldIdLst>
    <p:sldId id="296" r:id="rId3"/>
    <p:sldId id="286" r:id="rId4"/>
    <p:sldId id="297" r:id="rId5"/>
    <p:sldId id="284" r:id="rId6"/>
    <p:sldId id="285" r:id="rId7"/>
    <p:sldId id="309" r:id="rId8"/>
    <p:sldId id="293" r:id="rId9"/>
    <p:sldId id="287" r:id="rId10"/>
    <p:sldId id="310" r:id="rId11"/>
    <p:sldId id="288" r:id="rId12"/>
    <p:sldId id="289" r:id="rId13"/>
    <p:sldId id="283" r:id="rId14"/>
    <p:sldId id="292" r:id="rId15"/>
    <p:sldId id="291" r:id="rId16"/>
    <p:sldId id="294" r:id="rId17"/>
    <p:sldId id="295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280" r:id="rId30"/>
    <p:sldId id="278" r:id="rId31"/>
    <p:sldId id="290" r:id="rId3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 Math" panose="02040503050406030204" pitchFamily="18" charset="0"/>
      <p:regular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  <p:embeddedFont>
      <p:font typeface="Roboto Condensed Light" panose="02000000000000000000" pitchFamily="2" charset="0"/>
      <p:regular r:id="rId43"/>
      <p:italic r:id="rId44"/>
    </p:embeddedFont>
    <p:embeddedFont>
      <p:font typeface="Roboto Slab" panose="020B0604020202020204" charset="0"/>
      <p:regular r:id="rId45"/>
      <p:bold r:id="rId4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3" userDrawn="1">
          <p15:clr>
            <a:srgbClr val="A4A3A4"/>
          </p15:clr>
        </p15:guide>
        <p15:guide id="2" pos="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211"/>
    <a:srgbClr val="857437"/>
    <a:srgbClr val="A7934B"/>
    <a:srgbClr val="003057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96327"/>
  </p:normalViewPr>
  <p:slideViewPr>
    <p:cSldViewPr snapToGrid="0" snapToObjects="1">
      <p:cViewPr varScale="1">
        <p:scale>
          <a:sx n="114" d="100"/>
          <a:sy n="114" d="100"/>
        </p:scale>
        <p:origin x="1752" y="84"/>
      </p:cViewPr>
      <p:guideLst>
        <p:guide orient="horz" pos="773"/>
        <p:guide pos="18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3D016-8EB1-4B61-B7E4-614F4CC2CECD}" type="datetimeFigureOut">
              <a:rPr lang="en-US" smtClean="0"/>
              <a:t>10/1/2022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4B49DD-D33E-4340-AA60-4D6D8EEBF5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253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B49DD-D33E-4340-AA60-4D6D8EEBF5D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386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7436" y="3793068"/>
            <a:ext cx="5096935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1800" b="0" i="0" cap="none" spc="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7437" y="333632"/>
            <a:ext cx="5096935" cy="345943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1" i="0" cap="none" spc="0" baseline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25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A8079-4F60-D34B-96A4-C32E3C6A4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865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13FC5-8FDB-D640-8F18-46D09DD7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85750" y="365125"/>
            <a:ext cx="6600825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F9D1-30A5-3C44-9E01-F570121C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C5DF8-E50D-1745-97C5-A23C0E51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D20E1-9670-8A49-9442-60CC230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61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9196" y="3793068"/>
            <a:ext cx="5096935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3000" b="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 Light" pitchFamily="2" charset="0"/>
                <a:ea typeface="Roboto Condensed Light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9197" y="333632"/>
            <a:ext cx="5096935" cy="345943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0" cap="none" spc="0" baseline="0">
                <a:solidFill>
                  <a:srgbClr val="A7934B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4102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212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1505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285" y="1215483"/>
            <a:ext cx="4211515" cy="4961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15483"/>
            <a:ext cx="4210050" cy="4961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52637-104D-064E-9B91-0BC72B6E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29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" y="1235113"/>
            <a:ext cx="42132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5750" y="2078656"/>
            <a:ext cx="4213225" cy="4111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35113"/>
            <a:ext cx="42291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78656"/>
            <a:ext cx="4229100" cy="4111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79E3B-E843-6343-9ECC-916F6A2E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09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6F2CA-2DD1-AF41-91EF-4D055700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5E81-A1AE-8442-89DE-148AC4FC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83BD-E195-8D45-B88C-3F15BB70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62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02ABE-49F8-8E43-8B96-1F432917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50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325" y="457201"/>
            <a:ext cx="5622925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5750" y="2274848"/>
            <a:ext cx="2949575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BCA5-3B76-9E47-892E-A475FC83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491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35325" y="457201"/>
            <a:ext cx="5622925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5750" y="2274848"/>
            <a:ext cx="2949575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10CDF-1139-2249-8F5E-3E7043CC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450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86C1-1209-CD40-86E4-C72B7974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57BF9-8D1A-FD41-A037-BF729754D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231DA-AB5C-C240-9332-9CC3D46A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AB74-A3C5-CF45-A5A3-124A94D1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83F40-6572-9341-AE1A-0342450A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638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9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3600" b="1" kern="1200">
          <a:solidFill>
            <a:srgbClr val="857437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" y="1215484"/>
            <a:ext cx="8572500" cy="4347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750" y="556303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44615" y="5563037"/>
            <a:ext cx="44562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556303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3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706" r:id="rId10"/>
    <p:sldLayoutId id="214748370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A7934B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E95FB-AFDA-C24E-BDC1-87184FFF6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1086" y="1422562"/>
            <a:ext cx="6377552" cy="193899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3200" b="1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Effects of interdiffusion on Cu/Ni semi-coherent interface properties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E66134-3B68-CA46-9583-81F439EB81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8049" y="3481329"/>
            <a:ext cx="5614397" cy="1534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857437"/>
                </a:solidFill>
              </a:rPr>
              <a:t>Alex Selimov</a:t>
            </a:r>
            <a:r>
              <a:rPr lang="en-US" baseline="30000" dirty="0">
                <a:solidFill>
                  <a:srgbClr val="857437"/>
                </a:solidFill>
              </a:rPr>
              <a:t>1</a:t>
            </a:r>
            <a:r>
              <a:rPr lang="en-US" dirty="0">
                <a:solidFill>
                  <a:srgbClr val="857437"/>
                </a:solidFill>
              </a:rPr>
              <a:t>, Kevin Chu</a:t>
            </a:r>
            <a:r>
              <a:rPr lang="en-US" baseline="30000" dirty="0">
                <a:solidFill>
                  <a:srgbClr val="857437"/>
                </a:solidFill>
              </a:rPr>
              <a:t>1</a:t>
            </a:r>
            <a:r>
              <a:rPr lang="en-US" dirty="0">
                <a:solidFill>
                  <a:srgbClr val="857437"/>
                </a:solidFill>
              </a:rPr>
              <a:t>, David L. McDowell</a:t>
            </a:r>
            <a:r>
              <a:rPr lang="en-US" baseline="30000" dirty="0">
                <a:solidFill>
                  <a:srgbClr val="857437"/>
                </a:solidFill>
              </a:rPr>
              <a:t>1</a:t>
            </a:r>
          </a:p>
          <a:p>
            <a:pPr>
              <a:lnSpc>
                <a:spcPct val="100000"/>
              </a:lnSpc>
            </a:pPr>
            <a:endParaRPr lang="en-US" baseline="30000" dirty="0">
              <a:solidFill>
                <a:srgbClr val="857437"/>
              </a:solidFill>
            </a:endParaRPr>
          </a:p>
          <a:p>
            <a:pPr>
              <a:lnSpc>
                <a:spcPct val="100000"/>
              </a:lnSpc>
            </a:pPr>
            <a:r>
              <a:rPr lang="en-US" baseline="30000" dirty="0">
                <a:solidFill>
                  <a:srgbClr val="857437"/>
                </a:solidFill>
              </a:rPr>
              <a:t>1</a:t>
            </a:r>
            <a:r>
              <a:rPr lang="en-US" dirty="0">
                <a:solidFill>
                  <a:srgbClr val="857437"/>
                </a:solidFill>
              </a:rPr>
              <a:t>School of Materials Science and Engineering Georgia Institute of Technology</a:t>
            </a:r>
            <a:endParaRPr lang="en-US" baseline="30000" dirty="0">
              <a:solidFill>
                <a:srgbClr val="857437"/>
              </a:solidFill>
            </a:endParaRPr>
          </a:p>
          <a:p>
            <a:pPr>
              <a:lnSpc>
                <a:spcPct val="100000"/>
              </a:lnSpc>
            </a:pPr>
            <a:endParaRPr lang="en-US" sz="1800" dirty="0">
              <a:solidFill>
                <a:srgbClr val="85743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857437"/>
                </a:solidFill>
              </a:rPr>
              <a:t>October 11, 2022</a:t>
            </a:r>
            <a:endParaRPr lang="en-US" sz="1800" dirty="0">
              <a:solidFill>
                <a:srgbClr val="85743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02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E81725C1-54F6-0277-EF8D-26185058E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45" y="1443288"/>
            <a:ext cx="9010521" cy="4261225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B05F1C5-1018-6AA6-6F02-FBE375FD0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Hybrid Monte-Carlo/Molecular Dynamics used to generate diffuse interface structures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C9E600-B514-9F66-BECD-1470CA536F74}"/>
              </a:ext>
            </a:extLst>
          </p:cNvPr>
          <p:cNvSpPr/>
          <p:nvPr/>
        </p:nvSpPr>
        <p:spPr>
          <a:xfrm>
            <a:off x="1359017" y="5494789"/>
            <a:ext cx="4697834" cy="209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C7AA91-153E-C093-5DD7-CA2CD00A8AB5}"/>
              </a:ext>
            </a:extLst>
          </p:cNvPr>
          <p:cNvSpPr txBox="1"/>
          <p:nvPr/>
        </p:nvSpPr>
        <p:spPr>
          <a:xfrm>
            <a:off x="1292878" y="5494789"/>
            <a:ext cx="6600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Selimov, A., Chu, K., &amp; McDowell, D. L. (2022). International Journal of Plasticity, 157, 103393.</a:t>
            </a:r>
          </a:p>
        </p:txBody>
      </p:sp>
    </p:spTree>
    <p:extLst>
      <p:ext uri="{BB962C8B-B14F-4D97-AF65-F5344CB8AC3E}">
        <p14:creationId xmlns:p14="http://schemas.microsoft.com/office/powerpoint/2010/main" val="879573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44C2966-F1BB-7E3E-1327-5F788566AD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pPr marL="0" indent="0">
                  <a:lnSpc>
                    <a:spcPct val="177000"/>
                  </a:lnSpc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Microrotation defined by</a:t>
                </a:r>
                <a:r>
                  <a:rPr lang="en-US" baseline="30000" dirty="0">
                    <a:solidFill>
                      <a:schemeClr val="tx1"/>
                    </a:solidFill>
                  </a:rPr>
                  <a:t>1</a:t>
                </a:r>
                <a:r>
                  <a:rPr lang="en-US" dirty="0">
                    <a:solidFill>
                      <a:schemeClr val="tx1"/>
                    </a:solidFill>
                  </a:rPr>
                  <a:t>:</a:t>
                </a:r>
              </a:p>
              <a:p>
                <a:pPr marL="0" indent="0" algn="ctr">
                  <a:lnSpc>
                    <a:spcPct val="177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𝑖𝑗𝑘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𝑠𝑘𝑒𝑤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marL="0" indent="0">
                  <a:lnSpc>
                    <a:spcPct val="177000"/>
                  </a:lnSpc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where</a:t>
                </a:r>
              </a:p>
              <a:p>
                <a:pPr marL="0" indent="0">
                  <a:lnSpc>
                    <a:spcPct val="177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𝑠𝑘𝑒𝑤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lnSpc>
                    <a:spcPct val="177000"/>
                  </a:lnSpc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from</a:t>
                </a:r>
              </a:p>
              <a:p>
                <a:pPr marL="0" indent="0">
                  <a:lnSpc>
                    <a:spcPct val="177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𝑹𝑼</m:t>
                      </m:r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44C2966-F1BB-7E3E-1327-5F788566AD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9441812F-A331-9555-56F4-17908A652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Microrotation vector is defined from the atomic deformation gradient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5A121D-1C61-F294-812A-62110269E7D9}"/>
              </a:ext>
            </a:extLst>
          </p:cNvPr>
          <p:cNvSpPr txBox="1"/>
          <p:nvPr/>
        </p:nvSpPr>
        <p:spPr>
          <a:xfrm>
            <a:off x="419449" y="6361229"/>
            <a:ext cx="6669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Tucker, G. J., Zimmerman, J. A., &amp; McDowell, D. L. (2011). International journal of engineering science, 49(12), 1424-1434.</a:t>
            </a:r>
          </a:p>
        </p:txBody>
      </p:sp>
    </p:spTree>
    <p:extLst>
      <p:ext uri="{BB962C8B-B14F-4D97-AF65-F5344CB8AC3E}">
        <p14:creationId xmlns:p14="http://schemas.microsoft.com/office/powerpoint/2010/main" val="797509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hart, radar chart&#10;&#10;Description automatically generated">
            <a:extLst>
              <a:ext uri="{FF2B5EF4-FFF2-40B4-BE49-F238E27FC236}">
                <a16:creationId xmlns:a16="http://schemas.microsoft.com/office/drawing/2014/main" id="{0A0322F9-3856-17D8-303A-B87E6BF41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469" y="1383280"/>
            <a:ext cx="8487062" cy="4012065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DD0BE29-8652-A712-B873-461BBCB81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Microrotation analysis used to analyze interface deformation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3FB99F-0199-DC91-8D3B-0C3634EEDAC2}"/>
              </a:ext>
            </a:extLst>
          </p:cNvPr>
          <p:cNvSpPr txBox="1"/>
          <p:nvPr/>
        </p:nvSpPr>
        <p:spPr>
          <a:xfrm>
            <a:off x="1271673" y="5434488"/>
            <a:ext cx="6600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Selimov, A., Chu, K., &amp; McDowell, D. L. (2022). International Journal of Plasticity, 157, 103393.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A71E53-DEE2-586A-0FB3-C656B1F1F821}"/>
              </a:ext>
            </a:extLst>
          </p:cNvPr>
          <p:cNvSpPr/>
          <p:nvPr/>
        </p:nvSpPr>
        <p:spPr>
          <a:xfrm>
            <a:off x="2248250" y="4857226"/>
            <a:ext cx="503339" cy="327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8E1255-51EC-8ED0-5FA3-CB22112BA760}"/>
              </a:ext>
            </a:extLst>
          </p:cNvPr>
          <p:cNvSpPr/>
          <p:nvPr/>
        </p:nvSpPr>
        <p:spPr>
          <a:xfrm>
            <a:off x="5093516" y="3225727"/>
            <a:ext cx="503339" cy="327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D9F6E0-36F5-6507-A018-6E497876B8E6}"/>
              </a:ext>
            </a:extLst>
          </p:cNvPr>
          <p:cNvSpPr/>
          <p:nvPr/>
        </p:nvSpPr>
        <p:spPr>
          <a:xfrm>
            <a:off x="7249487" y="3225727"/>
            <a:ext cx="503339" cy="327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D2D5A7-EC9C-0CE3-BA99-CCDB5CD14DA1}"/>
              </a:ext>
            </a:extLst>
          </p:cNvPr>
          <p:cNvSpPr/>
          <p:nvPr/>
        </p:nvSpPr>
        <p:spPr>
          <a:xfrm>
            <a:off x="6242808" y="5184396"/>
            <a:ext cx="503339" cy="1749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F80710-01E3-813E-C0FA-4FE0D537B7BF}"/>
              </a:ext>
            </a:extLst>
          </p:cNvPr>
          <p:cNvSpPr txBox="1"/>
          <p:nvPr/>
        </p:nvSpPr>
        <p:spPr>
          <a:xfrm>
            <a:off x="595618" y="5880682"/>
            <a:ext cx="6400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Magnitude of vector relates to deformation: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0.07 – Dislocation Glide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0.18 – Grain Boundary Migration</a:t>
            </a:r>
          </a:p>
        </p:txBody>
      </p:sp>
    </p:spTree>
    <p:extLst>
      <p:ext uri="{BB962C8B-B14F-4D97-AF65-F5344CB8AC3E}">
        <p14:creationId xmlns:p14="http://schemas.microsoft.com/office/powerpoint/2010/main" val="2523272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6CCFBC-CEEA-8445-9C0A-80973839FE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ACE267-5498-454D-8569-493E6EDF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239264"/>
            <a:ext cx="8572500" cy="459635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Motivation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Methodology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Results</a:t>
            </a:r>
          </a:p>
          <a:p>
            <a:pPr marL="900113" lvl="1" indent="-342900">
              <a:buFont typeface="Arial" panose="020B0604020202020204" pitchFamily="34" charset="0"/>
              <a:buChar char="•"/>
            </a:pPr>
            <a:r>
              <a:rPr lang="en-US" dirty="0"/>
              <a:t>Effects of interdiffusion on misfit dislocation structures</a:t>
            </a:r>
          </a:p>
          <a:p>
            <a:pPr marL="900113" lvl="1" indent="-342900">
              <a:buFont typeface="Arial" panose="020B0604020202020204" pitchFamily="34" charset="0"/>
              <a:buChar char="•"/>
            </a:pPr>
            <a:r>
              <a:rPr lang="en-US" dirty="0"/>
              <a:t>Solute cluster and solute segregation </a:t>
            </a:r>
          </a:p>
          <a:p>
            <a:pPr marL="900113" lvl="1" indent="-342900">
              <a:buFont typeface="Arial" panose="020B0604020202020204" pitchFamily="34" charset="0"/>
              <a:buChar char="•"/>
            </a:pPr>
            <a:r>
              <a:rPr lang="en-US" dirty="0"/>
              <a:t>Effects of solute concentration on interface shear strength</a:t>
            </a:r>
          </a:p>
          <a:p>
            <a:pPr marL="900113" lvl="1" indent="-342900">
              <a:buFont typeface="Arial" panose="020B0604020202020204" pitchFamily="34" charset="0"/>
              <a:buChar char="•"/>
            </a:pPr>
            <a:r>
              <a:rPr lang="en-US" dirty="0"/>
              <a:t>Microrotation vector analysis of interface deformation</a:t>
            </a:r>
          </a:p>
          <a:p>
            <a:pPr marL="900113" lvl="1" indent="-342900">
              <a:buFont typeface="Arial" panose="020B0604020202020204" pitchFamily="34" charset="0"/>
              <a:buChar char="•"/>
            </a:pPr>
            <a:r>
              <a:rPr lang="en-US" dirty="0"/>
              <a:t>Qualitative comparison of energy barriers for interface sliding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363183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text, building, window&#10;&#10;Description automatically generated">
            <a:extLst>
              <a:ext uri="{FF2B5EF4-FFF2-40B4-BE49-F238E27FC236}">
                <a16:creationId xmlns:a16="http://schemas.microsoft.com/office/drawing/2014/main" id="{A0478D26-5C14-77ED-99F9-59D7807E4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686" y="1320425"/>
            <a:ext cx="8672628" cy="4339955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1AEFB59-ADF9-54EF-33C9-4F353822F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Primary difference in interface structure is the misfit dislocation density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0055B8-516D-0136-EA5E-28883372AB18}"/>
              </a:ext>
            </a:extLst>
          </p:cNvPr>
          <p:cNvSpPr/>
          <p:nvPr/>
        </p:nvSpPr>
        <p:spPr>
          <a:xfrm>
            <a:off x="1125876" y="5318103"/>
            <a:ext cx="6728460" cy="438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986A2F-C876-1049-E6E3-9A2E6DE52274}"/>
              </a:ext>
            </a:extLst>
          </p:cNvPr>
          <p:cNvSpPr txBox="1"/>
          <p:nvPr/>
        </p:nvSpPr>
        <p:spPr>
          <a:xfrm>
            <a:off x="1189779" y="5179603"/>
            <a:ext cx="6600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Selimov, A., Chu, K., &amp; McDowell, D. L. (2022). International Journal of Plasticity, 157, 103393.</a:t>
            </a:r>
          </a:p>
        </p:txBody>
      </p:sp>
    </p:spTree>
    <p:extLst>
      <p:ext uri="{BB962C8B-B14F-4D97-AF65-F5344CB8AC3E}">
        <p14:creationId xmlns:p14="http://schemas.microsoft.com/office/powerpoint/2010/main" val="2982032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hart, scatter chart&#10;&#10;Description automatically generated">
            <a:extLst>
              <a:ext uri="{FF2B5EF4-FFF2-40B4-BE49-F238E27FC236}">
                <a16:creationId xmlns:a16="http://schemas.microsoft.com/office/drawing/2014/main" id="{5723FB1A-043E-3F16-9FE2-7C6B98282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004" y="1435680"/>
            <a:ext cx="8511246" cy="4469819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1C8CF13-753C-FC08-A048-A5410A686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Stacking fault energy of the interface may not significantly change for diffuse interfaces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CAEF67-5A93-4113-7AD4-0B9144303DE0}"/>
              </a:ext>
            </a:extLst>
          </p:cNvPr>
          <p:cNvCxnSpPr>
            <a:cxnSpLocks/>
          </p:cNvCxnSpPr>
          <p:nvPr/>
        </p:nvCxnSpPr>
        <p:spPr>
          <a:xfrm>
            <a:off x="891540" y="3238500"/>
            <a:ext cx="271272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273C44-14AE-D662-8B56-2B10C3E931AD}"/>
              </a:ext>
            </a:extLst>
          </p:cNvPr>
          <p:cNvCxnSpPr>
            <a:cxnSpLocks/>
          </p:cNvCxnSpPr>
          <p:nvPr/>
        </p:nvCxnSpPr>
        <p:spPr>
          <a:xfrm>
            <a:off x="891540" y="5158740"/>
            <a:ext cx="271272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D022F71-7896-4648-9390-8F87B1D65273}"/>
              </a:ext>
            </a:extLst>
          </p:cNvPr>
          <p:cNvSpPr txBox="1"/>
          <p:nvPr/>
        </p:nvSpPr>
        <p:spPr>
          <a:xfrm>
            <a:off x="891540" y="3931921"/>
            <a:ext cx="1706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clear trend in energy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E9EFED2-DEB4-A3FC-004E-D1FA38E0CC22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2598420" y="3238500"/>
            <a:ext cx="381000" cy="1016587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AF36449-5EE9-D654-2AC9-6C8CC1F7112F}"/>
              </a:ext>
            </a:extLst>
          </p:cNvPr>
          <p:cNvCxnSpPr>
            <a:cxnSpLocks/>
          </p:cNvCxnSpPr>
          <p:nvPr/>
        </p:nvCxnSpPr>
        <p:spPr>
          <a:xfrm>
            <a:off x="2598420" y="4255086"/>
            <a:ext cx="441960" cy="903654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12D7C3E5-643B-9932-E454-2C8730CBEFD5}"/>
              </a:ext>
            </a:extLst>
          </p:cNvPr>
          <p:cNvSpPr/>
          <p:nvPr/>
        </p:nvSpPr>
        <p:spPr>
          <a:xfrm>
            <a:off x="1897380" y="5684520"/>
            <a:ext cx="640080" cy="312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A03D5DF-EBCB-0D62-088A-B0853098443F}"/>
              </a:ext>
            </a:extLst>
          </p:cNvPr>
          <p:cNvSpPr/>
          <p:nvPr/>
        </p:nvSpPr>
        <p:spPr>
          <a:xfrm>
            <a:off x="6454140" y="5593079"/>
            <a:ext cx="640080" cy="312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FCF2B9C-9060-8A46-B98B-AAFB77907A89}"/>
              </a:ext>
            </a:extLst>
          </p:cNvPr>
          <p:cNvCxnSpPr>
            <a:cxnSpLocks/>
          </p:cNvCxnSpPr>
          <p:nvPr/>
        </p:nvCxnSpPr>
        <p:spPr>
          <a:xfrm>
            <a:off x="5341620" y="2918460"/>
            <a:ext cx="3089910" cy="1569720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03EA1BF-C6FC-A944-0043-404E44C13AEF}"/>
              </a:ext>
            </a:extLst>
          </p:cNvPr>
          <p:cNvSpPr txBox="1"/>
          <p:nvPr/>
        </p:nvSpPr>
        <p:spPr>
          <a:xfrm>
            <a:off x="5636644" y="2489746"/>
            <a:ext cx="2915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Decrease may result from dislocation curvature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336D05-E2D1-04D5-7F2F-1F41160FB64B}"/>
              </a:ext>
            </a:extLst>
          </p:cNvPr>
          <p:cNvSpPr txBox="1"/>
          <p:nvPr/>
        </p:nvSpPr>
        <p:spPr>
          <a:xfrm>
            <a:off x="1189779" y="5742986"/>
            <a:ext cx="6600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Selimov, A., Chu, K., &amp; McDowell, D. L. (2022). International Journal of Plasticity, 157, 103393.</a:t>
            </a:r>
          </a:p>
        </p:txBody>
      </p:sp>
    </p:spTree>
    <p:extLst>
      <p:ext uri="{BB962C8B-B14F-4D97-AF65-F5344CB8AC3E}">
        <p14:creationId xmlns:p14="http://schemas.microsoft.com/office/powerpoint/2010/main" val="261149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56C96C2-9EDE-06C9-9421-45074A111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483" y="1116515"/>
            <a:ext cx="9038703" cy="462497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3D0B682-810B-6A95-D545-79560A560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Solutes are not observed to form clusters at the interface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D180A6-E02D-51C5-4ACF-1143DF78C30F}"/>
              </a:ext>
            </a:extLst>
          </p:cNvPr>
          <p:cNvSpPr/>
          <p:nvPr/>
        </p:nvSpPr>
        <p:spPr>
          <a:xfrm>
            <a:off x="260583" y="2600587"/>
            <a:ext cx="7868349" cy="139257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352927-B6E1-F8A0-3215-1DE7992D7CAE}"/>
              </a:ext>
            </a:extLst>
          </p:cNvPr>
          <p:cNvSpPr/>
          <p:nvPr/>
        </p:nvSpPr>
        <p:spPr>
          <a:xfrm>
            <a:off x="260583" y="1174458"/>
            <a:ext cx="7868349" cy="13925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7F35BD-0393-4E88-3E64-A7730486B903}"/>
              </a:ext>
            </a:extLst>
          </p:cNvPr>
          <p:cNvSpPr/>
          <p:nvPr/>
        </p:nvSpPr>
        <p:spPr>
          <a:xfrm>
            <a:off x="268972" y="4053281"/>
            <a:ext cx="7868349" cy="16882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963CCC-2DE6-589F-C511-0B03921A93C1}"/>
              </a:ext>
            </a:extLst>
          </p:cNvPr>
          <p:cNvSpPr txBox="1"/>
          <p:nvPr/>
        </p:nvSpPr>
        <p:spPr>
          <a:xfrm rot="16200000">
            <a:off x="-473247" y="4724288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Decrease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386FA8-B743-893E-ED86-D9D34C3297F6}"/>
              </a:ext>
            </a:extLst>
          </p:cNvPr>
          <p:cNvSpPr txBox="1"/>
          <p:nvPr/>
        </p:nvSpPr>
        <p:spPr>
          <a:xfrm rot="16200000">
            <a:off x="-473246" y="161687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Decrease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C2CE39-5C29-F82B-33DE-FB492A96466F}"/>
              </a:ext>
            </a:extLst>
          </p:cNvPr>
          <p:cNvSpPr txBox="1"/>
          <p:nvPr/>
        </p:nvSpPr>
        <p:spPr>
          <a:xfrm rot="16200000">
            <a:off x="-421951" y="3058605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Increase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89CE96-4402-A25A-18E3-B0966F3AB8F1}"/>
              </a:ext>
            </a:extLst>
          </p:cNvPr>
          <p:cNvSpPr txBox="1"/>
          <p:nvPr/>
        </p:nvSpPr>
        <p:spPr>
          <a:xfrm>
            <a:off x="6085664" y="803625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*Calculated using Ovito</a:t>
            </a:r>
            <a:r>
              <a:rPr lang="en-US" baseline="30000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850886-28A6-8F97-2B05-BE3890DABF87}"/>
              </a:ext>
            </a:extLst>
          </p:cNvPr>
          <p:cNvSpPr txBox="1"/>
          <p:nvPr/>
        </p:nvSpPr>
        <p:spPr>
          <a:xfrm>
            <a:off x="285750" y="6569349"/>
            <a:ext cx="7033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30000" dirty="0"/>
              <a:t>1</a:t>
            </a:r>
            <a:r>
              <a:rPr lang="en-US" sz="1100" dirty="0"/>
              <a:t>Stukowski, A. (2009). Modelling and simulation in materials science and engineering, 18(1), 015012.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308991-97CA-2A70-8F76-4BDA22D09F01}"/>
              </a:ext>
            </a:extLst>
          </p:cNvPr>
          <p:cNvSpPr txBox="1"/>
          <p:nvPr/>
        </p:nvSpPr>
        <p:spPr>
          <a:xfrm>
            <a:off x="894430" y="5714622"/>
            <a:ext cx="6600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Selimov, A., Chu, K., &amp; McDowell, D. L. (2022). International Journal of Plasticity, 157, 103393.</a:t>
            </a:r>
          </a:p>
        </p:txBody>
      </p:sp>
    </p:spTree>
    <p:extLst>
      <p:ext uri="{BB962C8B-B14F-4D97-AF65-F5344CB8AC3E}">
        <p14:creationId xmlns:p14="http://schemas.microsoft.com/office/powerpoint/2010/main" val="190386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6" grpId="0" animBg="1"/>
      <p:bldP spid="7" grpId="0"/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C61A9C23-4838-DBFD-625D-4E9F1CB420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32297"/>
            <a:ext cx="9114956" cy="3261823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45B9DE5-259C-A64D-2C6D-A3CA07859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Solutes preferably segregate to misfit nodes and to misfit dislocations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EC3F43-F124-CEA5-288F-BADBA7726B1B}"/>
              </a:ext>
            </a:extLst>
          </p:cNvPr>
          <p:cNvSpPr txBox="1"/>
          <p:nvPr/>
        </p:nvSpPr>
        <p:spPr>
          <a:xfrm>
            <a:off x="1271673" y="5398233"/>
            <a:ext cx="6600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Selimov, A., Chu, K., &amp; McDowell, D. L. (2022). International Journal of Plasticity, 157, 103393.</a:t>
            </a:r>
          </a:p>
        </p:txBody>
      </p:sp>
    </p:spTree>
    <p:extLst>
      <p:ext uri="{BB962C8B-B14F-4D97-AF65-F5344CB8AC3E}">
        <p14:creationId xmlns:p14="http://schemas.microsoft.com/office/powerpoint/2010/main" val="3192274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04A254F-8CC6-2B55-7191-A5DD7FB85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" r="65817" b="8010"/>
          <a:stretch/>
        </p:blipFill>
        <p:spPr>
          <a:xfrm>
            <a:off x="963166" y="1209250"/>
            <a:ext cx="3346680" cy="3102819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D6408DB-D885-FB7A-CB26-958FD40C9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Stress-strain response exhibits improved shear strength with interdiffusion</a:t>
            </a:r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750E7B2E-0AAD-BE01-E688-D92F268FDF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876" b="8010"/>
          <a:stretch/>
        </p:blipFill>
        <p:spPr>
          <a:xfrm>
            <a:off x="2705111" y="4073598"/>
            <a:ext cx="2831625" cy="2793653"/>
          </a:xfrm>
          <a:prstGeom prst="rect">
            <a:avLst/>
          </a:prstGeom>
        </p:spPr>
      </p:pic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0B9D5986-5D15-AD2C-E5B5-5F2853FEE2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406" r="31632" b="8010"/>
          <a:stretch/>
        </p:blipFill>
        <p:spPr>
          <a:xfrm>
            <a:off x="4263704" y="1184234"/>
            <a:ext cx="3429546" cy="310896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64DC62F8-2B1B-CA31-64B9-965A63351E60}"/>
              </a:ext>
            </a:extLst>
          </p:cNvPr>
          <p:cNvSpPr/>
          <p:nvPr/>
        </p:nvSpPr>
        <p:spPr>
          <a:xfrm>
            <a:off x="1997076" y="1414462"/>
            <a:ext cx="120650" cy="1174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CC09041-A5C7-C9BE-C685-8194DF548C41}"/>
              </a:ext>
            </a:extLst>
          </p:cNvPr>
          <p:cNvSpPr/>
          <p:nvPr/>
        </p:nvSpPr>
        <p:spPr>
          <a:xfrm>
            <a:off x="2656983" y="1814512"/>
            <a:ext cx="120650" cy="1174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30022D4-913A-B6C5-727D-2F470D08F612}"/>
              </a:ext>
            </a:extLst>
          </p:cNvPr>
          <p:cNvSpPr/>
          <p:nvPr/>
        </p:nvSpPr>
        <p:spPr>
          <a:xfrm>
            <a:off x="3460344" y="1679498"/>
            <a:ext cx="120650" cy="1174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EBFE94A-558E-26BA-B0F9-E7F8CD953D52}"/>
              </a:ext>
            </a:extLst>
          </p:cNvPr>
          <p:cNvCxnSpPr>
            <a:cxnSpLocks/>
            <a:endCxn id="16" idx="4"/>
          </p:cNvCxnSpPr>
          <p:nvPr/>
        </p:nvCxnSpPr>
        <p:spPr>
          <a:xfrm flipV="1">
            <a:off x="1492667" y="1531937"/>
            <a:ext cx="564734" cy="307816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EE6D022-4C20-A41B-E4D5-3A6F14AA6A66}"/>
              </a:ext>
            </a:extLst>
          </p:cNvPr>
          <p:cNvCxnSpPr>
            <a:cxnSpLocks/>
            <a:endCxn id="17" idx="3"/>
          </p:cNvCxnSpPr>
          <p:nvPr/>
        </p:nvCxnSpPr>
        <p:spPr>
          <a:xfrm flipV="1">
            <a:off x="1492667" y="1914783"/>
            <a:ext cx="1181985" cy="26953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FF18CB5-DAF1-1215-8FD6-E195B96D5E23}"/>
              </a:ext>
            </a:extLst>
          </p:cNvPr>
          <p:cNvCxnSpPr>
            <a:cxnSpLocks/>
          </p:cNvCxnSpPr>
          <p:nvPr/>
        </p:nvCxnSpPr>
        <p:spPr>
          <a:xfrm flipV="1">
            <a:off x="1492667" y="1796973"/>
            <a:ext cx="1982115" cy="281312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BD781F3-925D-4CC6-3187-3D2EA70CE1B6}"/>
              </a:ext>
            </a:extLst>
          </p:cNvPr>
          <p:cNvSpPr txBox="1"/>
          <p:nvPr/>
        </p:nvSpPr>
        <p:spPr>
          <a:xfrm>
            <a:off x="112083" y="4561791"/>
            <a:ext cx="2419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Distributed maximum shear stresses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8C5B19B-BC9A-B776-01CA-257A5FCE71B3}"/>
              </a:ext>
            </a:extLst>
          </p:cNvPr>
          <p:cNvCxnSpPr>
            <a:cxnSpLocks/>
            <a:stCxn id="34" idx="1"/>
          </p:cNvCxnSpPr>
          <p:nvPr/>
        </p:nvCxnSpPr>
        <p:spPr>
          <a:xfrm flipH="1">
            <a:off x="5073650" y="5767000"/>
            <a:ext cx="636753" cy="496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A9D109F-B391-FEEF-A314-EFA83B1DC5B1}"/>
              </a:ext>
            </a:extLst>
          </p:cNvPr>
          <p:cNvSpPr txBox="1"/>
          <p:nvPr/>
        </p:nvSpPr>
        <p:spPr>
          <a:xfrm>
            <a:off x="5710403" y="5582334"/>
            <a:ext cx="2419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20% is outlier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1C4244A-F44F-9676-40DA-64B163D6A877}"/>
              </a:ext>
            </a:extLst>
          </p:cNvPr>
          <p:cNvCxnSpPr>
            <a:cxnSpLocks/>
          </p:cNvCxnSpPr>
          <p:nvPr/>
        </p:nvCxnSpPr>
        <p:spPr>
          <a:xfrm>
            <a:off x="3803650" y="5060950"/>
            <a:ext cx="1705207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108A7F7-AF8F-9C78-EE95-45AC1635BA8F}"/>
              </a:ext>
            </a:extLst>
          </p:cNvPr>
          <p:cNvSpPr txBox="1"/>
          <p:nvPr/>
        </p:nvSpPr>
        <p:spPr>
          <a:xfrm>
            <a:off x="5877157" y="4417316"/>
            <a:ext cx="2419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Median values are similar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D0BE068-85A6-8E85-93DF-A5A89C24BFF3}"/>
              </a:ext>
            </a:extLst>
          </p:cNvPr>
          <p:cNvCxnSpPr>
            <a:cxnSpLocks/>
          </p:cNvCxnSpPr>
          <p:nvPr/>
        </p:nvCxnSpPr>
        <p:spPr>
          <a:xfrm flipH="1">
            <a:off x="5530386" y="4726832"/>
            <a:ext cx="346771" cy="31776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3255819-081C-341A-7E69-CC1085AEA88A}"/>
              </a:ext>
            </a:extLst>
          </p:cNvPr>
          <p:cNvSpPr txBox="1"/>
          <p:nvPr/>
        </p:nvSpPr>
        <p:spPr>
          <a:xfrm>
            <a:off x="0" y="6203352"/>
            <a:ext cx="2736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Selimov, A., Chu, K., &amp; McDowell, D. L. (2022). International Journal of Plasticity, 157, 103393.</a:t>
            </a:r>
          </a:p>
        </p:txBody>
      </p:sp>
    </p:spTree>
    <p:extLst>
      <p:ext uri="{BB962C8B-B14F-4D97-AF65-F5344CB8AC3E}">
        <p14:creationId xmlns:p14="http://schemas.microsoft.com/office/powerpoint/2010/main" val="106867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30" grpId="0"/>
      <p:bldP spid="34" grpId="0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2DA235A-01C3-A4FF-6161-3883585910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81095"/>
            <a:ext cx="9101662" cy="3202633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2DB4A58-D1BB-EEE9-6D09-8C89B80DE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Larger maximum node displacements are observed with interdiffusion. Larger spread in values implies distributed energy barriers.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959339-24FC-01CD-C54B-4EAE010A824F}"/>
              </a:ext>
            </a:extLst>
          </p:cNvPr>
          <p:cNvSpPr txBox="1"/>
          <p:nvPr/>
        </p:nvSpPr>
        <p:spPr>
          <a:xfrm>
            <a:off x="1108710" y="5162763"/>
            <a:ext cx="6926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Selimov, A., Chu, K., &amp; McDowell, D. L. (2022). International Journal of Plasticity, 157, 103393.</a:t>
            </a:r>
          </a:p>
        </p:txBody>
      </p:sp>
    </p:spTree>
    <p:extLst>
      <p:ext uri="{BB962C8B-B14F-4D97-AF65-F5344CB8AC3E}">
        <p14:creationId xmlns:p14="http://schemas.microsoft.com/office/powerpoint/2010/main" val="2708046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6CCFBC-CEEA-8445-9C0A-80973839FE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ACE267-5498-454D-8569-493E6EDF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239264"/>
            <a:ext cx="8572500" cy="459635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Motivation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Methodology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Results</a:t>
            </a:r>
          </a:p>
          <a:p>
            <a:pPr marL="900113" lvl="1" indent="-342900">
              <a:buFont typeface="Arial" panose="020B0604020202020204" pitchFamily="34" charset="0"/>
              <a:buChar char="•"/>
            </a:pPr>
            <a:r>
              <a:rPr lang="en-US" dirty="0"/>
              <a:t>Effects of interdiffusion on misfit dislocation structures</a:t>
            </a:r>
          </a:p>
          <a:p>
            <a:pPr marL="900113" lvl="1" indent="-342900">
              <a:buFont typeface="Arial" panose="020B0604020202020204" pitchFamily="34" charset="0"/>
              <a:buChar char="•"/>
            </a:pPr>
            <a:r>
              <a:rPr lang="en-US" dirty="0"/>
              <a:t>Solute cluster and solute segregation </a:t>
            </a:r>
          </a:p>
          <a:p>
            <a:pPr marL="900113" lvl="1" indent="-342900">
              <a:buFont typeface="Arial" panose="020B0604020202020204" pitchFamily="34" charset="0"/>
              <a:buChar char="•"/>
            </a:pPr>
            <a:r>
              <a:rPr lang="en-US" dirty="0"/>
              <a:t>Effects of solute concentration on interface shear strength</a:t>
            </a:r>
          </a:p>
          <a:p>
            <a:pPr marL="900113" lvl="1" indent="-342900">
              <a:buFont typeface="Arial" panose="020B0604020202020204" pitchFamily="34" charset="0"/>
              <a:buChar char="•"/>
            </a:pPr>
            <a:r>
              <a:rPr lang="en-US" dirty="0"/>
              <a:t>Microrotation vector analysis of interface deformation</a:t>
            </a:r>
          </a:p>
          <a:p>
            <a:pPr marL="900113" lvl="1" indent="-342900">
              <a:buFont typeface="Arial" panose="020B0604020202020204" pitchFamily="34" charset="0"/>
              <a:buChar char="•"/>
            </a:pPr>
            <a:r>
              <a:rPr lang="en-US" dirty="0"/>
              <a:t>Qualitative comparison of energy barriers for interface sliding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668602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DADC234-2C8E-DD35-2629-CDC839E58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589" y="1215482"/>
            <a:ext cx="8988823" cy="4868221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BB44E63-3B73-1D5C-B797-5D8D07500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Microrotation maps reveal non-uniform interface deformation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0B1381-847F-3355-5C5B-615C960DB287}"/>
              </a:ext>
            </a:extLst>
          </p:cNvPr>
          <p:cNvSpPr txBox="1"/>
          <p:nvPr/>
        </p:nvSpPr>
        <p:spPr>
          <a:xfrm>
            <a:off x="2070733" y="6298143"/>
            <a:ext cx="5002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Selimov, A., Chu, K., &amp; McDowell, D. L. (2022). International Journal of Plasticity, 157, 103393.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239BEE-E1A3-EE8B-802B-6B7C7134A4D1}"/>
              </a:ext>
            </a:extLst>
          </p:cNvPr>
          <p:cNvSpPr/>
          <p:nvPr/>
        </p:nvSpPr>
        <p:spPr>
          <a:xfrm>
            <a:off x="4061460" y="2407920"/>
            <a:ext cx="388620" cy="461665"/>
          </a:xfrm>
          <a:prstGeom prst="rect">
            <a:avLst/>
          </a:prstGeom>
          <a:noFill/>
          <a:ln>
            <a:solidFill>
              <a:srgbClr val="EEB2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908A21-F0C8-BB22-3781-AB929760629B}"/>
              </a:ext>
            </a:extLst>
          </p:cNvPr>
          <p:cNvSpPr/>
          <p:nvPr/>
        </p:nvSpPr>
        <p:spPr>
          <a:xfrm>
            <a:off x="5387340" y="4747260"/>
            <a:ext cx="388620" cy="461665"/>
          </a:xfrm>
          <a:prstGeom prst="rect">
            <a:avLst/>
          </a:prstGeom>
          <a:noFill/>
          <a:ln>
            <a:solidFill>
              <a:srgbClr val="EEB2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EFB7CC-30BF-BEDB-32FB-D2E9B6C77A9D}"/>
              </a:ext>
            </a:extLst>
          </p:cNvPr>
          <p:cNvSpPr/>
          <p:nvPr/>
        </p:nvSpPr>
        <p:spPr>
          <a:xfrm>
            <a:off x="5516880" y="2635597"/>
            <a:ext cx="388620" cy="461665"/>
          </a:xfrm>
          <a:prstGeom prst="rect">
            <a:avLst/>
          </a:prstGeom>
          <a:noFill/>
          <a:ln>
            <a:solidFill>
              <a:srgbClr val="EEB2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22BF32-0326-C041-A873-C618B946A8D2}"/>
              </a:ext>
            </a:extLst>
          </p:cNvPr>
          <p:cNvSpPr txBox="1"/>
          <p:nvPr/>
        </p:nvSpPr>
        <p:spPr>
          <a:xfrm>
            <a:off x="7630670" y="3321086"/>
            <a:ext cx="1435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Higher local deformation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CF64DAA-CF13-D322-EC4E-7028CF05D183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5775960" y="3644252"/>
            <a:ext cx="1854710" cy="1333840"/>
          </a:xfrm>
          <a:prstGeom prst="straightConnector1">
            <a:avLst/>
          </a:prstGeom>
          <a:ln w="28575">
            <a:solidFill>
              <a:srgbClr val="EEB2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881746F-CA43-BBFA-2356-CE47F262F882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4450080" y="2635597"/>
            <a:ext cx="3180590" cy="1008655"/>
          </a:xfrm>
          <a:prstGeom prst="straightConnector1">
            <a:avLst/>
          </a:prstGeom>
          <a:ln w="28575">
            <a:solidFill>
              <a:srgbClr val="EEB2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3018EC3-99B2-D56C-8B4B-D1156DC3F982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5905500" y="2931165"/>
            <a:ext cx="1725170" cy="713087"/>
          </a:xfrm>
          <a:prstGeom prst="straightConnector1">
            <a:avLst/>
          </a:prstGeom>
          <a:ln w="28575">
            <a:solidFill>
              <a:srgbClr val="EEB2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51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77D29A2-F94F-EAE9-0A8B-A2C61F2AF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781"/>
          <a:stretch/>
        </p:blipFill>
        <p:spPr>
          <a:xfrm>
            <a:off x="59247" y="2228810"/>
            <a:ext cx="8998384" cy="3190479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636F73E-4946-1C0F-B723-AA8D719A5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Microrotation magnitudes correspond to node displacements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463B214-1EF4-25CA-81C0-1878D9C652D2}"/>
              </a:ext>
            </a:extLst>
          </p:cNvPr>
          <p:cNvCxnSpPr>
            <a:cxnSpLocks/>
          </p:cNvCxnSpPr>
          <p:nvPr/>
        </p:nvCxnSpPr>
        <p:spPr>
          <a:xfrm flipV="1">
            <a:off x="813732" y="2709645"/>
            <a:ext cx="1937857" cy="2139192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13E595C-EB93-9694-B45A-19BACA508A9C}"/>
              </a:ext>
            </a:extLst>
          </p:cNvPr>
          <p:cNvSpPr txBox="1"/>
          <p:nvPr/>
        </p:nvSpPr>
        <p:spPr>
          <a:xfrm>
            <a:off x="2030136" y="5645791"/>
            <a:ext cx="3162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Linear trend between node displacement and average microrotation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E7A1D7A-FCAF-DA95-DCDF-CA4717BF8C1A}"/>
              </a:ext>
            </a:extLst>
          </p:cNvPr>
          <p:cNvCxnSpPr>
            <a:cxnSpLocks/>
          </p:cNvCxnSpPr>
          <p:nvPr/>
        </p:nvCxnSpPr>
        <p:spPr>
          <a:xfrm flipH="1" flipV="1">
            <a:off x="2030136" y="3632434"/>
            <a:ext cx="385893" cy="20133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4BF45248-FEE3-DDCA-B6BA-ED295B2D343C}"/>
              </a:ext>
            </a:extLst>
          </p:cNvPr>
          <p:cNvSpPr/>
          <p:nvPr/>
        </p:nvSpPr>
        <p:spPr>
          <a:xfrm>
            <a:off x="5721291" y="2213056"/>
            <a:ext cx="2097248" cy="160229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7A099C-66D4-9046-C1AE-0B97FFD96C7E}"/>
              </a:ext>
            </a:extLst>
          </p:cNvPr>
          <p:cNvSpPr txBox="1"/>
          <p:nvPr/>
        </p:nvSpPr>
        <p:spPr>
          <a:xfrm>
            <a:off x="4572000" y="1210032"/>
            <a:ext cx="409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20% exhibits larger microrotation sum for node displacement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BFD4B20-D11E-F0B1-4E3D-7D3CB88ED01C}"/>
              </a:ext>
            </a:extLst>
          </p:cNvPr>
          <p:cNvCxnSpPr>
            <a:cxnSpLocks/>
            <a:stCxn id="19" idx="2"/>
            <a:endCxn id="18" idx="0"/>
          </p:cNvCxnSpPr>
          <p:nvPr/>
        </p:nvCxnSpPr>
        <p:spPr>
          <a:xfrm>
            <a:off x="6618914" y="1856363"/>
            <a:ext cx="151001" cy="3566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58A58B7-6E80-F230-729F-55DFC9AA7373}"/>
              </a:ext>
            </a:extLst>
          </p:cNvPr>
          <p:cNvSpPr txBox="1"/>
          <p:nvPr/>
        </p:nvSpPr>
        <p:spPr>
          <a:xfrm>
            <a:off x="-8389" y="6568580"/>
            <a:ext cx="7073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Selimov, A., Chu, K., &amp; McDowell, D. L. (2022). International Journal of Plasticity, 157, 103393.</a:t>
            </a:r>
          </a:p>
        </p:txBody>
      </p:sp>
    </p:spTree>
    <p:extLst>
      <p:ext uri="{BB962C8B-B14F-4D97-AF65-F5344CB8AC3E}">
        <p14:creationId xmlns:p14="http://schemas.microsoft.com/office/powerpoint/2010/main" val="175180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F714846-4B8D-195E-4405-EF187EDDF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465"/>
          <a:stretch/>
        </p:blipFill>
        <p:spPr>
          <a:xfrm>
            <a:off x="76024" y="1459642"/>
            <a:ext cx="9037997" cy="3884146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9196D62-10DD-4A87-F731-39A1988D5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Node displacement and node microrotation does not depend on the local solute fraction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D762E8-5270-2797-6A87-FB6F96A6292B}"/>
              </a:ext>
            </a:extLst>
          </p:cNvPr>
          <p:cNvSpPr txBox="1"/>
          <p:nvPr/>
        </p:nvSpPr>
        <p:spPr>
          <a:xfrm>
            <a:off x="461395" y="6203659"/>
            <a:ext cx="6115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Longer range configuration between interface solutes and interface misfits may be more important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8B6589-51A7-45A0-C067-E319A9B26753}"/>
              </a:ext>
            </a:extLst>
          </p:cNvPr>
          <p:cNvSpPr txBox="1"/>
          <p:nvPr/>
        </p:nvSpPr>
        <p:spPr>
          <a:xfrm>
            <a:off x="645953" y="5398358"/>
            <a:ext cx="6828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Selimov, A., Chu, K., &amp; McDowell, D. L. (2022). International Journal of Plasticity, 157, 103393.</a:t>
            </a:r>
          </a:p>
        </p:txBody>
      </p:sp>
    </p:spTree>
    <p:extLst>
      <p:ext uri="{BB962C8B-B14F-4D97-AF65-F5344CB8AC3E}">
        <p14:creationId xmlns:p14="http://schemas.microsoft.com/office/powerpoint/2010/main" val="225928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2E4D809-0CB7-529B-5E5F-99A0D34D3B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34" y="1750941"/>
            <a:ext cx="9041097" cy="4322915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B88E691-97A4-8C9B-7061-5D680FDEB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Interface deformation is primarily constrained to misfit nodes. Increase in range may be due to distributed resistance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5523DC-D463-0DFF-6531-B59A59F4FB67}"/>
              </a:ext>
            </a:extLst>
          </p:cNvPr>
          <p:cNvSpPr/>
          <p:nvPr/>
        </p:nvSpPr>
        <p:spPr>
          <a:xfrm>
            <a:off x="4337108" y="1750941"/>
            <a:ext cx="1258349" cy="37270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4910DC-27E1-BF2F-4FD4-F45C7CB1885F}"/>
              </a:ext>
            </a:extLst>
          </p:cNvPr>
          <p:cNvSpPr txBox="1"/>
          <p:nvPr/>
        </p:nvSpPr>
        <p:spPr>
          <a:xfrm>
            <a:off x="5763237" y="1879134"/>
            <a:ext cx="3121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20% exhibits highest median misfit dislocation and misfit node deformation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98B6C6-5BDC-FC66-8D05-365CAF350F19}"/>
              </a:ext>
            </a:extLst>
          </p:cNvPr>
          <p:cNvSpPr txBox="1"/>
          <p:nvPr/>
        </p:nvSpPr>
        <p:spPr>
          <a:xfrm>
            <a:off x="285751" y="6200222"/>
            <a:ext cx="6787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Selimov, A., Chu, K., &amp; McDowell, D. L. (2022). International Journal of Plasticity, 157, 103393.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556C74A-0070-4923-F255-67C350A017BD}"/>
              </a:ext>
            </a:extLst>
          </p:cNvPr>
          <p:cNvCxnSpPr>
            <a:cxnSpLocks/>
          </p:cNvCxnSpPr>
          <p:nvPr/>
        </p:nvCxnSpPr>
        <p:spPr>
          <a:xfrm flipV="1">
            <a:off x="1711354" y="2474752"/>
            <a:ext cx="2290195" cy="12499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8686939-5268-B7C3-955E-39555545A529}"/>
              </a:ext>
            </a:extLst>
          </p:cNvPr>
          <p:cNvSpPr txBox="1"/>
          <p:nvPr/>
        </p:nvSpPr>
        <p:spPr>
          <a:xfrm>
            <a:off x="1543574" y="2210044"/>
            <a:ext cx="1828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Maximum microrotations go up</a:t>
            </a:r>
          </a:p>
        </p:txBody>
      </p:sp>
    </p:spTree>
    <p:extLst>
      <p:ext uri="{BB962C8B-B14F-4D97-AF65-F5344CB8AC3E}">
        <p14:creationId xmlns:p14="http://schemas.microsoft.com/office/powerpoint/2010/main" val="413666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D83DC62-3D92-C14A-D97D-4E7364D634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8965"/>
          <a:stretch/>
        </p:blipFill>
        <p:spPr>
          <a:xfrm>
            <a:off x="125835" y="1358638"/>
            <a:ext cx="8935379" cy="151275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ED7C396-5798-987F-73B2-1C564891A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Energy change per node supports distributed energy barriers for diffuse interfaces</a:t>
            </a: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1FC703D6-6240-ED6C-F641-A28A01B9DE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120"/>
          <a:stretch/>
        </p:blipFill>
        <p:spPr>
          <a:xfrm>
            <a:off x="125834" y="3014544"/>
            <a:ext cx="8935379" cy="330875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7944EED-F05E-4E20-4859-A7BD58F88A1D}"/>
              </a:ext>
            </a:extLst>
          </p:cNvPr>
          <p:cNvSpPr/>
          <p:nvPr/>
        </p:nvSpPr>
        <p:spPr>
          <a:xfrm rot="20860338">
            <a:off x="1461164" y="3191530"/>
            <a:ext cx="6068793" cy="111522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aaa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61DFCD-2037-C3EE-338D-D06BF80D8B43}"/>
              </a:ext>
            </a:extLst>
          </p:cNvPr>
          <p:cNvSpPr txBox="1"/>
          <p:nvPr/>
        </p:nvSpPr>
        <p:spPr>
          <a:xfrm>
            <a:off x="1051351" y="3382833"/>
            <a:ext cx="1884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20% remains outlier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73A1FC-5AEC-41BF-2812-36BC84D2A589}"/>
              </a:ext>
            </a:extLst>
          </p:cNvPr>
          <p:cNvSpPr txBox="1"/>
          <p:nvPr/>
        </p:nvSpPr>
        <p:spPr>
          <a:xfrm>
            <a:off x="662731" y="6337101"/>
            <a:ext cx="6620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Selimov, A., Chu, K., &amp; McDowell, D. L. (2022). International Journal of Plasticity, 157, 103393.</a:t>
            </a:r>
          </a:p>
        </p:txBody>
      </p:sp>
    </p:spTree>
    <p:extLst>
      <p:ext uri="{BB962C8B-B14F-4D97-AF65-F5344CB8AC3E}">
        <p14:creationId xmlns:p14="http://schemas.microsoft.com/office/powerpoint/2010/main" val="156239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E572B5C-5A61-189F-1B5E-0D84023BF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376" y="1356380"/>
            <a:ext cx="8707248" cy="5112818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A90F50E-CCAE-6277-BD20-169ED0ACA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Difference in energy may be due to the activation of misfit dislocation glide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91997E-0961-3688-630A-BCCBE9335004}"/>
              </a:ext>
            </a:extLst>
          </p:cNvPr>
          <p:cNvSpPr txBox="1"/>
          <p:nvPr/>
        </p:nvSpPr>
        <p:spPr>
          <a:xfrm>
            <a:off x="1946247" y="6451613"/>
            <a:ext cx="525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Selimov, A., Chu, K., &amp; McDowell, D. L. (2022). International Journal of Plasticity, 157, 103393.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885B763-7A43-7A46-B73D-5A422BB61ADA}"/>
              </a:ext>
            </a:extLst>
          </p:cNvPr>
          <p:cNvSpPr/>
          <p:nvPr/>
        </p:nvSpPr>
        <p:spPr>
          <a:xfrm>
            <a:off x="2608976" y="3766657"/>
            <a:ext cx="536896" cy="65434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8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B270275-5A8B-C1DF-5FD7-15BDB01EB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7070" y="1216026"/>
            <a:ext cx="5783779" cy="5251886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6BA12D2-9F98-5FEA-C9BB-3544FFBA4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Comparison of energy changes for only misfit node glide leads to expected trend.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2B7F84-3D35-E190-06DC-35357D873FC1}"/>
              </a:ext>
            </a:extLst>
          </p:cNvPr>
          <p:cNvSpPr txBox="1"/>
          <p:nvPr/>
        </p:nvSpPr>
        <p:spPr>
          <a:xfrm>
            <a:off x="6480495" y="3980388"/>
            <a:ext cx="2730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Higher barrier indicates misfit node glide is the rate-limiting process in interface sliding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0BF68BE-91A3-7F9D-460A-2A9E54E67B63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5050172" y="4580553"/>
            <a:ext cx="1430323" cy="7305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A485DA6-D1C4-A4B0-6CAE-8BAD15C1C9C2}"/>
              </a:ext>
            </a:extLst>
          </p:cNvPr>
          <p:cNvSpPr txBox="1"/>
          <p:nvPr/>
        </p:nvSpPr>
        <p:spPr>
          <a:xfrm>
            <a:off x="-243281" y="6598312"/>
            <a:ext cx="7113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Selimov, A., Chu, K., &amp; McDowell, D. L. (2022). International Journal of Plasticity, 157, 103393.</a:t>
            </a:r>
          </a:p>
        </p:txBody>
      </p:sp>
    </p:spTree>
    <p:extLst>
      <p:ext uri="{BB962C8B-B14F-4D97-AF65-F5344CB8AC3E}">
        <p14:creationId xmlns:p14="http://schemas.microsoft.com/office/powerpoint/2010/main" val="218898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E2A4BB-994E-039F-4D9B-B2B2F2D5A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Interdiffusion leads to slight increases in shear strength of Cu/Ni nanolaminates. </a:t>
            </a:r>
          </a:p>
          <a:p>
            <a:r>
              <a:rPr lang="en-US" dirty="0"/>
              <a:t>Local solute concentration does not correlate with localized interface deformation indicating the importance of longer-range structure. </a:t>
            </a:r>
            <a:r>
              <a:rPr lang="en-US" b="1" dirty="0"/>
              <a:t>Need description of longer-range structure.</a:t>
            </a:r>
            <a:endParaRPr lang="en-US" dirty="0"/>
          </a:p>
          <a:p>
            <a:r>
              <a:rPr lang="en-US" dirty="0"/>
              <a:t>A switch from uniform interface sliding to localized interface sliding is observed based on distributed energy barriers.</a:t>
            </a:r>
          </a:p>
          <a:p>
            <a:r>
              <a:rPr lang="en-US" dirty="0"/>
              <a:t>Misfit node glide facilitates misfit dislocation glide and is the rate-limiting step in the process.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20B189-2067-D1D1-5132-A0EDE0F07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721310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picture containing logo&#10;&#10;Description automatically generated">
            <a:extLst>
              <a:ext uri="{FF2B5EF4-FFF2-40B4-BE49-F238E27FC236}">
                <a16:creationId xmlns:a16="http://schemas.microsoft.com/office/drawing/2014/main" id="{984EE0D3-256E-F61B-EA9E-2EAF9D1AE7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3130" y="4694360"/>
            <a:ext cx="2823140" cy="999862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F217B14-9D1A-E982-955C-C0675C785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337E09-4BEA-EC8E-3E90-03E68E6FA46A}"/>
              </a:ext>
            </a:extLst>
          </p:cNvPr>
          <p:cNvSpPr/>
          <p:nvPr/>
        </p:nvSpPr>
        <p:spPr>
          <a:xfrm>
            <a:off x="7277100" y="6164580"/>
            <a:ext cx="1581150" cy="601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395821-C306-D2AE-9E6B-A848D6A6D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960" y="4765578"/>
            <a:ext cx="2823140" cy="10661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746C23-C04C-49AC-6F65-E06C39500DAC}"/>
              </a:ext>
            </a:extLst>
          </p:cNvPr>
          <p:cNvSpPr txBox="1"/>
          <p:nvPr/>
        </p:nvSpPr>
        <p:spPr>
          <a:xfrm>
            <a:off x="285750" y="1097280"/>
            <a:ext cx="8572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work is based on research supported by the National Science Foundation under the Grants CMMI-1761553.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presented simulations were conducted using XSEDE resources under the allocation TG-MSS150010.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532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ADC20889-C273-6229-5B07-EADA374E9993}"/>
              </a:ext>
            </a:extLst>
          </p:cNvPr>
          <p:cNvSpPr txBox="1">
            <a:spLocks/>
          </p:cNvSpPr>
          <p:nvPr/>
        </p:nvSpPr>
        <p:spPr>
          <a:xfrm>
            <a:off x="209550" y="2740644"/>
            <a:ext cx="8572500" cy="5073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r>
              <a:rPr lang="en-US" dirty="0"/>
              <a:t>Thank you! Questions?</a:t>
            </a:r>
          </a:p>
        </p:txBody>
      </p:sp>
    </p:spTree>
    <p:extLst>
      <p:ext uri="{BB962C8B-B14F-4D97-AF65-F5344CB8AC3E}">
        <p14:creationId xmlns:p14="http://schemas.microsoft.com/office/powerpoint/2010/main" val="2594408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73BBEB-CCED-ADDD-BC72-78CFDA7D6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Nanolaminates offer improved properties relative to bulk constituents</a:t>
            </a:r>
          </a:p>
        </p:txBody>
      </p:sp>
      <p:pic>
        <p:nvPicPr>
          <p:cNvPr id="14" name="Content Placeholder 13" descr="Chart, scatter chart&#10;&#10;Description automatically generated">
            <a:extLst>
              <a:ext uri="{FF2B5EF4-FFF2-40B4-BE49-F238E27FC236}">
                <a16:creationId xmlns:a16="http://schemas.microsoft.com/office/drawing/2014/main" id="{EE1FF6EB-E42A-A5AA-A4EC-9D1B17426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5538" y="1467278"/>
            <a:ext cx="7612924" cy="3225293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7195C76-8C4C-8076-CC5C-23F36113940A}"/>
              </a:ext>
            </a:extLst>
          </p:cNvPr>
          <p:cNvSpPr txBox="1"/>
          <p:nvPr/>
        </p:nvSpPr>
        <p:spPr>
          <a:xfrm>
            <a:off x="573314" y="4681190"/>
            <a:ext cx="7997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Wang, J., Zhou, Q., Shao, S., &amp; </a:t>
            </a:r>
            <a:r>
              <a:rPr lang="en-US" sz="1200" dirty="0" err="1"/>
              <a:t>Misra</a:t>
            </a:r>
            <a:r>
              <a:rPr lang="en-US" sz="1200" dirty="0"/>
              <a:t>, A. (2017). Materials Research Letters, 5(1), 1-19.</a:t>
            </a:r>
          </a:p>
        </p:txBody>
      </p:sp>
      <p:pic>
        <p:nvPicPr>
          <p:cNvPr id="16" name="Content Placeholder 13" descr="Chart, scatter chart&#10;&#10;Description automatically generated">
            <a:extLst>
              <a:ext uri="{FF2B5EF4-FFF2-40B4-BE49-F238E27FC236}">
                <a16:creationId xmlns:a16="http://schemas.microsoft.com/office/drawing/2014/main" id="{27C19D12-6DCE-4227-54D3-27A7134E56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22" t="39317" r="74000"/>
          <a:stretch/>
        </p:blipFill>
        <p:spPr>
          <a:xfrm>
            <a:off x="2090032" y="1212905"/>
            <a:ext cx="909865" cy="34511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7" name="Content Placeholder 13" descr="Chart, scatter chart&#10;&#10;Description automatically generated">
            <a:extLst>
              <a:ext uri="{FF2B5EF4-FFF2-40B4-BE49-F238E27FC236}">
                <a16:creationId xmlns:a16="http://schemas.microsoft.com/office/drawing/2014/main" id="{6763BDA8-B506-F41C-B0B6-81017475FB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00" t="31117" r="48111"/>
          <a:stretch/>
        </p:blipFill>
        <p:spPr>
          <a:xfrm>
            <a:off x="3739011" y="1212905"/>
            <a:ext cx="1524245" cy="34511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8623C68-A84B-6D49-3469-4F878C065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806" y="5279574"/>
            <a:ext cx="2189793" cy="1468087"/>
          </a:xfrm>
          <a:prstGeom prst="rect">
            <a:avLst/>
          </a:prstGeom>
        </p:spPr>
      </p:pic>
      <p:pic>
        <p:nvPicPr>
          <p:cNvPr id="7" name="Picture 6" descr="Chart, bar chart, box and whisker chart&#10;&#10;Description automatically generated">
            <a:extLst>
              <a:ext uri="{FF2B5EF4-FFF2-40B4-BE49-F238E27FC236}">
                <a16:creationId xmlns:a16="http://schemas.microsoft.com/office/drawing/2014/main" id="{FD16F3C2-A69E-1B0B-3069-12835AC27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05633"/>
            <a:ext cx="4589640" cy="11915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435157-29E9-24B0-76BF-0B870C333D13}"/>
              </a:ext>
            </a:extLst>
          </p:cNvPr>
          <p:cNvSpPr txBox="1"/>
          <p:nvPr/>
        </p:nvSpPr>
        <p:spPr>
          <a:xfrm>
            <a:off x="194622" y="6426446"/>
            <a:ext cx="3910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Nasim, M., Li, Y., Wen, M., &amp; Wen, C. (2020). Journal of Materials Science &amp; Technology, 50, 215-244.</a:t>
            </a:r>
          </a:p>
        </p:txBody>
      </p:sp>
    </p:spTree>
    <p:extLst>
      <p:ext uri="{BB962C8B-B14F-4D97-AF65-F5344CB8AC3E}">
        <p14:creationId xmlns:p14="http://schemas.microsoft.com/office/powerpoint/2010/main" val="134352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14F8C3BC-ADB2-D168-7F14-54D5CC6A3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50" y="1478453"/>
            <a:ext cx="8572500" cy="3821718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9FAE477-2643-5E3B-6144-45CAE56D9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Interface excess volume analysis</a:t>
            </a:r>
            <a:r>
              <a:rPr lang="en-US" baseline="30000" dirty="0"/>
              <a:t>1</a:t>
            </a:r>
            <a:r>
              <a:rPr lang="en-US" dirty="0"/>
              <a:t> used to track evolution of misfit dislocation structure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720D0F-7DE3-5FB7-20D7-2FB650C8E454}"/>
              </a:ext>
            </a:extLst>
          </p:cNvPr>
          <p:cNvSpPr/>
          <p:nvPr/>
        </p:nvSpPr>
        <p:spPr>
          <a:xfrm>
            <a:off x="990600" y="5158740"/>
            <a:ext cx="6865620" cy="220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529FB7-FA42-9A37-A12E-C7ABEBC0D1D7}"/>
              </a:ext>
            </a:extLst>
          </p:cNvPr>
          <p:cNvSpPr/>
          <p:nvPr/>
        </p:nvSpPr>
        <p:spPr>
          <a:xfrm>
            <a:off x="7094220" y="3810000"/>
            <a:ext cx="449580" cy="44958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661702-7F5E-A544-6C4A-667B7FF56D77}"/>
              </a:ext>
            </a:extLst>
          </p:cNvPr>
          <p:cNvSpPr txBox="1"/>
          <p:nvPr/>
        </p:nvSpPr>
        <p:spPr>
          <a:xfrm>
            <a:off x="6717030" y="1851097"/>
            <a:ext cx="2278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Locally high excess volume attributed to misfit node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1BD052D-14EF-01BC-C0B4-033C13A84C52}"/>
              </a:ext>
            </a:extLst>
          </p:cNvPr>
          <p:cNvCxnSpPr>
            <a:cxnSpLocks/>
          </p:cNvCxnSpPr>
          <p:nvPr/>
        </p:nvCxnSpPr>
        <p:spPr>
          <a:xfrm flipH="1">
            <a:off x="7319010" y="2774427"/>
            <a:ext cx="537210" cy="1035573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B100169-89E6-A139-AB81-5E8C75672243}"/>
              </a:ext>
            </a:extLst>
          </p:cNvPr>
          <p:cNvSpPr txBox="1"/>
          <p:nvPr/>
        </p:nvSpPr>
        <p:spPr>
          <a:xfrm>
            <a:off x="1123083" y="5109462"/>
            <a:ext cx="6600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Selimov, A., Chu, K., &amp; McDowell, D. L. (2022). International Journal of Plasticity, 157, 103393.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18AC5A-90A4-3CEA-65BD-6116B7341A14}"/>
              </a:ext>
            </a:extLst>
          </p:cNvPr>
          <p:cNvSpPr txBox="1"/>
          <p:nvPr/>
        </p:nvSpPr>
        <p:spPr>
          <a:xfrm>
            <a:off x="228600" y="6601502"/>
            <a:ext cx="5871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Shao, S., Wang, J., &amp; </a:t>
            </a:r>
            <a:r>
              <a:rPr lang="en-US" sz="1200" dirty="0" err="1"/>
              <a:t>Misra</a:t>
            </a:r>
            <a:r>
              <a:rPr lang="en-US" sz="1200" dirty="0"/>
              <a:t>, A. (2014). Journal of Applied Physics, 116(2), 023508.</a:t>
            </a:r>
          </a:p>
        </p:txBody>
      </p:sp>
    </p:spTree>
    <p:extLst>
      <p:ext uri="{BB962C8B-B14F-4D97-AF65-F5344CB8AC3E}">
        <p14:creationId xmlns:p14="http://schemas.microsoft.com/office/powerpoint/2010/main" val="212166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7141E9-9F2E-1AB8-F475-148EC567F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When constituents are miscible, interfaces are diffuse due to interdiffusion of chemical species</a:t>
            </a:r>
          </a:p>
        </p:txBody>
      </p:sp>
      <p:pic>
        <p:nvPicPr>
          <p:cNvPr id="10" name="Picture 9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17BBAF8A-79E0-6B25-88EE-E47BC85F2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676" y="1921397"/>
            <a:ext cx="4538531" cy="32677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0AF129-F239-A2F5-3CF2-6B79ABC2D488}"/>
              </a:ext>
            </a:extLst>
          </p:cNvPr>
          <p:cNvSpPr txBox="1"/>
          <p:nvPr/>
        </p:nvSpPr>
        <p:spPr>
          <a:xfrm>
            <a:off x="594197" y="5342695"/>
            <a:ext cx="3429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Layer composition can be controlled through annealing</a:t>
            </a:r>
            <a:r>
              <a:rPr lang="en-US" baseline="30000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A4D587-36AE-96BB-6BAC-523FFF26CC70}"/>
              </a:ext>
            </a:extLst>
          </p:cNvPr>
          <p:cNvSpPr txBox="1"/>
          <p:nvPr/>
        </p:nvSpPr>
        <p:spPr>
          <a:xfrm>
            <a:off x="5120079" y="5342695"/>
            <a:ext cx="3429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Accumulative roll bonded multilayer shows alloyed layers</a:t>
            </a:r>
            <a:r>
              <a:rPr lang="en-US" baseline="300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F14CAD-D0ED-26F9-06A5-A862D9FCFF22}"/>
              </a:ext>
            </a:extLst>
          </p:cNvPr>
          <p:cNvSpPr txBox="1"/>
          <p:nvPr/>
        </p:nvSpPr>
        <p:spPr>
          <a:xfrm>
            <a:off x="173620" y="6147274"/>
            <a:ext cx="6836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Yan, X. L., Liu, Y., Swart, H. C., Wang, J. Y., &amp; </a:t>
            </a:r>
            <a:r>
              <a:rPr lang="en-US" sz="1200" dirty="0" err="1"/>
              <a:t>Terblans</a:t>
            </a:r>
            <a:r>
              <a:rPr lang="en-US" sz="1200" dirty="0"/>
              <a:t>, J. J. (2016). Applied Surface Science, 364, 567-572.</a:t>
            </a:r>
          </a:p>
          <a:p>
            <a:r>
              <a:rPr lang="en-US" sz="1200" baseline="30000" dirty="0"/>
              <a:t>2</a:t>
            </a:r>
            <a:r>
              <a:rPr lang="en-US" sz="1200" dirty="0"/>
              <a:t>Sun, Y., Chen, Y., Tsuji, N., &amp; Guan, S. (2020) Journal of Alloys and Compounds, 819, 152956.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A0F21638-72CD-19D3-01E9-2DD9BC6BF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99" y="1755371"/>
            <a:ext cx="4595475" cy="334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81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A8DD6FBE-F48D-C58C-21CC-A89EE5EA3C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31"/>
          <a:stretch/>
        </p:blipFill>
        <p:spPr>
          <a:xfrm>
            <a:off x="577403" y="1123809"/>
            <a:ext cx="3328446" cy="5280800"/>
          </a:xfrm>
          <a:prstGeom prst="rect">
            <a:avLst/>
          </a:prstGeom>
        </p:spPr>
      </p:pic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9DD27A69-2E5D-AE7C-5F25-CE2CA899AC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66024" y="3185856"/>
            <a:ext cx="3278352" cy="2509591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799AF05-574E-4955-7651-9A1527272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Diffuse interface structures can lead to improved mechanical properties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301B11D-58B9-751C-9BA5-70FE21FE4C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35" r="50651" b="2425"/>
          <a:stretch/>
        </p:blipFill>
        <p:spPr>
          <a:xfrm>
            <a:off x="6755673" y="1236805"/>
            <a:ext cx="1949723" cy="1946234"/>
          </a:xfrm>
          <a:prstGeom prst="rect">
            <a:avLst/>
          </a:prstGeom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F9629DA-4B6C-CEBC-9015-745A2D5252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651" b="50438"/>
          <a:stretch/>
        </p:blipFill>
        <p:spPr>
          <a:xfrm>
            <a:off x="4516402" y="1174127"/>
            <a:ext cx="1954794" cy="20089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E2A20A-6F8F-3D1B-999C-9FC163B56DDE}"/>
              </a:ext>
            </a:extLst>
          </p:cNvPr>
          <p:cNvSpPr txBox="1"/>
          <p:nvPr/>
        </p:nvSpPr>
        <p:spPr>
          <a:xfrm>
            <a:off x="60294" y="6368738"/>
            <a:ext cx="4885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Wang, C. J., Yao, B. N., Liu, Z. R., Kong, X. F., </a:t>
            </a:r>
            <a:r>
              <a:rPr lang="en-US" sz="1200" dirty="0" err="1"/>
              <a:t>Legut</a:t>
            </a:r>
            <a:r>
              <a:rPr lang="en-US" sz="1200" dirty="0"/>
              <a:t>, D., Zhang, R. F., &amp; Deng, Y. (2020). International Journal of Plasticity, 131, 102725.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9AA8E5-DCD0-C26D-1627-9CF9EC9F1380}"/>
              </a:ext>
            </a:extLst>
          </p:cNvPr>
          <p:cNvSpPr txBox="1"/>
          <p:nvPr/>
        </p:nvSpPr>
        <p:spPr>
          <a:xfrm>
            <a:off x="4190325" y="5672298"/>
            <a:ext cx="4885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Chen, Y., Li, N., Hoagland, R. G., Liu, X. Y., Baldwin, J. K., </a:t>
            </a:r>
            <a:r>
              <a:rPr lang="en-US" sz="1200" dirty="0" err="1"/>
              <a:t>Beyerlein</a:t>
            </a:r>
            <a:r>
              <a:rPr lang="en-US" sz="1200" dirty="0"/>
              <a:t>, I. J., ... &amp; Mara, N. A. (2020).. Acta </a:t>
            </a:r>
            <a:r>
              <a:rPr lang="en-US" sz="1200" dirty="0" err="1"/>
              <a:t>Materialia</a:t>
            </a:r>
            <a:r>
              <a:rPr lang="en-US" sz="1200" dirty="0"/>
              <a:t>, 199, 593-601.</a:t>
            </a:r>
          </a:p>
        </p:txBody>
      </p:sp>
    </p:spTree>
    <p:extLst>
      <p:ext uri="{BB962C8B-B14F-4D97-AF65-F5344CB8AC3E}">
        <p14:creationId xmlns:p14="http://schemas.microsoft.com/office/powerpoint/2010/main" val="1497994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B6CE3-510A-88E6-B4F7-19AA11B69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39" y="200721"/>
            <a:ext cx="8572500" cy="1014761"/>
          </a:xfrm>
        </p:spPr>
        <p:txBody>
          <a:bodyPr>
            <a:normAutofit fontScale="90000"/>
          </a:bodyPr>
          <a:lstStyle/>
          <a:p>
            <a:r>
              <a:rPr lang="en-US" dirty="0"/>
              <a:t>Explicit consideration of misfit dislocation density changes is required.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8BD665-5BD0-15F3-EF0E-CE94A5DD9686}"/>
              </a:ext>
            </a:extLst>
          </p:cNvPr>
          <p:cNvSpPr txBox="1"/>
          <p:nvPr/>
        </p:nvSpPr>
        <p:spPr>
          <a:xfrm>
            <a:off x="126358" y="6438175"/>
            <a:ext cx="4867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Moszner</a:t>
            </a:r>
            <a:r>
              <a:rPr lang="en-US" sz="1200" dirty="0"/>
              <a:t>, F., </a:t>
            </a:r>
            <a:r>
              <a:rPr lang="en-US" sz="1200" dirty="0" err="1"/>
              <a:t>Cancellieri</a:t>
            </a:r>
            <a:r>
              <a:rPr lang="en-US" sz="1200" dirty="0"/>
              <a:t>, C., </a:t>
            </a:r>
            <a:r>
              <a:rPr lang="en-US" sz="1200" dirty="0" err="1"/>
              <a:t>Chiodi</a:t>
            </a:r>
            <a:r>
              <a:rPr lang="en-US" sz="1200" dirty="0"/>
              <a:t>, M., Yoon, S., </a:t>
            </a:r>
            <a:r>
              <a:rPr lang="en-US" sz="1200" dirty="0" err="1"/>
              <a:t>Ariosa</a:t>
            </a:r>
            <a:r>
              <a:rPr lang="en-US" sz="1200" dirty="0"/>
              <a:t>, D., </a:t>
            </a:r>
            <a:r>
              <a:rPr lang="en-US" sz="1200" dirty="0" err="1"/>
              <a:t>Janczak-Rusch</a:t>
            </a:r>
            <a:r>
              <a:rPr lang="en-US" sz="1200" dirty="0"/>
              <a:t>, J., &amp; </a:t>
            </a:r>
            <a:r>
              <a:rPr lang="en-US" sz="1200" dirty="0" err="1"/>
              <a:t>Jeurgens</a:t>
            </a:r>
            <a:r>
              <a:rPr lang="en-US" sz="1200" dirty="0"/>
              <a:t>, L. P. H. (2016). Acta </a:t>
            </a:r>
            <a:r>
              <a:rPr lang="en-US" sz="1200" dirty="0" err="1"/>
              <a:t>Materialia</a:t>
            </a:r>
            <a:r>
              <a:rPr lang="en-US" sz="1200" dirty="0"/>
              <a:t>, 107, 345-353.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E1347D-3E8F-6FA9-C79A-DFC8502C96B7}"/>
              </a:ext>
            </a:extLst>
          </p:cNvPr>
          <p:cNvSpPr txBox="1"/>
          <p:nvPr/>
        </p:nvSpPr>
        <p:spPr>
          <a:xfrm>
            <a:off x="17039" y="3659199"/>
            <a:ext cx="5085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Chladek</a:t>
            </a:r>
            <a:r>
              <a:rPr lang="en-US" sz="1200" dirty="0"/>
              <a:t>, M., Dorner, C., </a:t>
            </a:r>
            <a:r>
              <a:rPr lang="en-US" sz="1200" dirty="0" err="1"/>
              <a:t>Buchal</a:t>
            </a:r>
            <a:r>
              <a:rPr lang="en-US" sz="1200" dirty="0"/>
              <a:t>, A., </a:t>
            </a:r>
            <a:r>
              <a:rPr lang="en-US" sz="1200" dirty="0" err="1"/>
              <a:t>Valvoda</a:t>
            </a:r>
            <a:r>
              <a:rPr lang="en-US" sz="1200" dirty="0"/>
              <a:t>, V., &amp; Hoffmann, H. (1996). Journal of applied physics, 80(3), 1437-1445.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C2AE26-DCEE-B922-5FD5-1B746D1FFC47}"/>
              </a:ext>
            </a:extLst>
          </p:cNvPr>
          <p:cNvSpPr/>
          <p:nvPr/>
        </p:nvSpPr>
        <p:spPr>
          <a:xfrm>
            <a:off x="1954635" y="3053593"/>
            <a:ext cx="243280" cy="145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Chart, box and whisker chart&#10;&#10;Description automatically generated">
            <a:extLst>
              <a:ext uri="{FF2B5EF4-FFF2-40B4-BE49-F238E27FC236}">
                <a16:creationId xmlns:a16="http://schemas.microsoft.com/office/drawing/2014/main" id="{1EB09033-D407-B9A2-6774-6E7B5E9A8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9" y="4228922"/>
            <a:ext cx="5085688" cy="2209253"/>
          </a:xfrm>
          <a:prstGeom prst="rect">
            <a:avLst/>
          </a:prstGeom>
        </p:spPr>
      </p:pic>
      <p:pic>
        <p:nvPicPr>
          <p:cNvPr id="26" name="Picture 25" descr="Chart&#10;&#10;Description automatically generated">
            <a:extLst>
              <a:ext uri="{FF2B5EF4-FFF2-40B4-BE49-F238E27FC236}">
                <a16:creationId xmlns:a16="http://schemas.microsoft.com/office/drawing/2014/main" id="{3960DF26-4586-04C0-86F8-E324D7F9508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258" y="1003667"/>
            <a:ext cx="3839250" cy="2766680"/>
          </a:xfrm>
          <a:prstGeom prst="rect">
            <a:avLst/>
          </a:prstGeom>
        </p:spPr>
      </p:pic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D693062E-7DC3-48AB-A832-0192975B7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948" y="1405007"/>
            <a:ext cx="3222388" cy="240619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3AB0FD0-0608-E848-54C5-6CEE3EB7244B}"/>
              </a:ext>
            </a:extLst>
          </p:cNvPr>
          <p:cNvSpPr txBox="1"/>
          <p:nvPr/>
        </p:nvSpPr>
        <p:spPr>
          <a:xfrm>
            <a:off x="5300302" y="3811198"/>
            <a:ext cx="36716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Wang, C. J., Yao, B. N., Liu, Z. R., Kong, X. F., </a:t>
            </a:r>
            <a:r>
              <a:rPr lang="en-US" sz="1200" dirty="0" err="1"/>
              <a:t>Legut</a:t>
            </a:r>
            <a:r>
              <a:rPr lang="en-US" sz="1200" dirty="0"/>
              <a:t>, D., Zhang, R. F., &amp; Deng, Y. (2020). International Journal of Plasticity, 131, 102725.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F6DCD01-0536-06F4-7C08-42723C461C31}"/>
              </a:ext>
            </a:extLst>
          </p:cNvPr>
          <p:cNvSpPr txBox="1"/>
          <p:nvPr/>
        </p:nvSpPr>
        <p:spPr>
          <a:xfrm>
            <a:off x="5410899" y="4572871"/>
            <a:ext cx="34557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Small change in lattice parameters should lead to significant changes in interface misfit structure</a:t>
            </a:r>
          </a:p>
        </p:txBody>
      </p:sp>
    </p:spTree>
    <p:extLst>
      <p:ext uri="{BB962C8B-B14F-4D97-AF65-F5344CB8AC3E}">
        <p14:creationId xmlns:p14="http://schemas.microsoft.com/office/powerpoint/2010/main" val="282585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6CCFBC-CEEA-8445-9C0A-80973839FE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ACE267-5498-454D-8569-493E6EDF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239264"/>
            <a:ext cx="8572500" cy="459635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Motivation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Methodology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Results</a:t>
            </a:r>
          </a:p>
          <a:p>
            <a:pPr marL="900113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Effects of interdiffusion on misfit dislocation structures</a:t>
            </a:r>
          </a:p>
          <a:p>
            <a:pPr marL="900113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Solute cluster and solute segregation </a:t>
            </a:r>
          </a:p>
          <a:p>
            <a:pPr marL="900113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Effects of solute concentration on interface shear strength</a:t>
            </a:r>
          </a:p>
          <a:p>
            <a:pPr marL="900113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Microrotation vector analysis of interface deformation</a:t>
            </a:r>
          </a:p>
          <a:p>
            <a:pPr marL="900113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Qualitative comparison of energy barriers for interface sliding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4188705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F0393938-9D80-0BD0-CD60-D901505396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858" y="1412251"/>
            <a:ext cx="7918591" cy="335651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57E942A-9BDB-FF69-0554-9140E6FC8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Cu/Ni </a:t>
            </a:r>
            <a:r>
              <a:rPr lang="en-US" dirty="0" err="1"/>
              <a:t>bicrystals</a:t>
            </a:r>
            <a:r>
              <a:rPr lang="en-US" dirty="0"/>
              <a:t> are created with both lower misfit density and presence of solutes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6D9C62-1588-A23C-8ABF-B634525A3784}"/>
              </a:ext>
            </a:extLst>
          </p:cNvPr>
          <p:cNvSpPr txBox="1"/>
          <p:nvPr/>
        </p:nvSpPr>
        <p:spPr>
          <a:xfrm>
            <a:off x="1143826" y="4768769"/>
            <a:ext cx="6600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Selimov, A., Chu, K., &amp; McDowell, D. L. (2022). International Journal of Plasticity, 157, 103393.</a:t>
            </a:r>
          </a:p>
        </p:txBody>
      </p:sp>
    </p:spTree>
    <p:extLst>
      <p:ext uri="{BB962C8B-B14F-4D97-AF65-F5344CB8AC3E}">
        <p14:creationId xmlns:p14="http://schemas.microsoft.com/office/powerpoint/2010/main" val="2147205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C597F-BDD5-1E4A-E5FE-C7EC3C3D0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Methodology for developing model geometries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3F8621-CD13-51AA-B03E-79EC33F8EF80}"/>
              </a:ext>
            </a:extLst>
          </p:cNvPr>
          <p:cNvSpPr txBox="1"/>
          <p:nvPr/>
        </p:nvSpPr>
        <p:spPr>
          <a:xfrm>
            <a:off x="567324" y="1426559"/>
            <a:ext cx="21630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Generate individual Cu/Ni layers with concentration dependent lattice constant.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DBC0827-D317-EB61-FFD3-A87407B8DA00}"/>
                  </a:ext>
                </a:extLst>
              </p:cNvPr>
              <p:cNvSpPr txBox="1"/>
              <p:nvPr/>
            </p:nvSpPr>
            <p:spPr>
              <a:xfrm>
                <a:off x="0" y="3214770"/>
                <a:ext cx="3297678" cy="2995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𝑎𝑣𝑔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𝐶𝑢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𝐶𝑢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DBC0827-D317-EB61-FFD3-A87407B8DA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214770"/>
                <a:ext cx="3297678" cy="299569"/>
              </a:xfrm>
              <a:prstGeom prst="rect">
                <a:avLst/>
              </a:prstGeom>
              <a:blipFill>
                <a:blip r:embed="rId2"/>
                <a:stretch>
                  <a:fillRect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2A60CD6-5761-2E21-0ECD-D593E565C932}"/>
                  </a:ext>
                </a:extLst>
              </p:cNvPr>
              <p:cNvSpPr txBox="1"/>
              <p:nvPr/>
            </p:nvSpPr>
            <p:spPr>
              <a:xfrm>
                <a:off x="2746597" y="1426559"/>
                <a:ext cx="216302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2. Randomly swap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atoms in each layer until desired solute concentration.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2A60CD6-5761-2E21-0ECD-D593E565C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597" y="1426559"/>
                <a:ext cx="2163029" cy="1477328"/>
              </a:xfrm>
              <a:prstGeom prst="rect">
                <a:avLst/>
              </a:prstGeom>
              <a:blipFill>
                <a:blip r:embed="rId3"/>
                <a:stretch>
                  <a:fillRect l="-2542" t="-2066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EFCD164-FF96-EBD5-A4EC-7D68CEC93956}"/>
              </a:ext>
            </a:extLst>
          </p:cNvPr>
          <p:cNvSpPr txBox="1"/>
          <p:nvPr/>
        </p:nvSpPr>
        <p:spPr>
          <a:xfrm>
            <a:off x="4925870" y="1426559"/>
            <a:ext cx="2163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Stack each layer.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87D085-A1F8-8DF1-2D10-0C0B9349E1D6}"/>
              </a:ext>
            </a:extLst>
          </p:cNvPr>
          <p:cNvSpPr txBox="1"/>
          <p:nvPr/>
        </p:nvSpPr>
        <p:spPr>
          <a:xfrm>
            <a:off x="7105143" y="1426559"/>
            <a:ext cx="2163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 Run hybrid MC/MD at 700 K until reasonable convergence.</a:t>
            </a:r>
          </a:p>
        </p:txBody>
      </p:sp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2809D75F-8446-BC5F-A247-D9ED6BCAC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97665"/>
            <a:ext cx="9144000" cy="242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7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93DDBF96-AD61-FA40-8421-9CC930325567}" vid="{9661E350-0ACC-194E-A322-9FDEFE5317BF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93DDBF96-AD61-FA40-8421-9CC930325567}" vid="{A827DD43-5DF3-A248-B5D6-CB6C63415FC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GATech_PPTtemplate_2021</Template>
  <TotalTime>2726</TotalTime>
  <Words>1631</Words>
  <Application>Microsoft Office PowerPoint</Application>
  <PresentationFormat>On-screen Show (4:3)</PresentationFormat>
  <Paragraphs>134</Paragraphs>
  <Slides>30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Cambria Math</vt:lpstr>
      <vt:lpstr>Roboto</vt:lpstr>
      <vt:lpstr>Roboto Slab</vt:lpstr>
      <vt:lpstr>Calibri</vt:lpstr>
      <vt:lpstr>Roboto Condensed Light</vt:lpstr>
      <vt:lpstr>Custom Design</vt:lpstr>
      <vt:lpstr>1_Custom Design</vt:lpstr>
      <vt:lpstr>Effects of interdiffusion on Cu/Ni semi-coherent interface properties</vt:lpstr>
      <vt:lpstr>Overview</vt:lpstr>
      <vt:lpstr>Nanolaminates offer improved properties relative to bulk constituents</vt:lpstr>
      <vt:lpstr>When constituents are miscible, interfaces are diffuse due to interdiffusion of chemical species</vt:lpstr>
      <vt:lpstr>Diffuse interface structures can lead to improved mechanical properties</vt:lpstr>
      <vt:lpstr>Explicit consideration of misfit dislocation density changes is required.</vt:lpstr>
      <vt:lpstr>Overview</vt:lpstr>
      <vt:lpstr>Cu/Ni bicrystals are created with both lower misfit density and presence of solutes</vt:lpstr>
      <vt:lpstr>Methodology for developing model geometries</vt:lpstr>
      <vt:lpstr>Hybrid Monte-Carlo/Molecular Dynamics used to generate diffuse interface structures</vt:lpstr>
      <vt:lpstr>Microrotation vector is defined from the atomic deformation gradient </vt:lpstr>
      <vt:lpstr>Microrotation analysis used to analyze interface deformation</vt:lpstr>
      <vt:lpstr>Overview</vt:lpstr>
      <vt:lpstr>Primary difference in interface structure is the misfit dislocation density</vt:lpstr>
      <vt:lpstr>Stacking fault energy of the interface may not significantly change for diffuse interfaces</vt:lpstr>
      <vt:lpstr>Solutes are not observed to form clusters at the interface</vt:lpstr>
      <vt:lpstr>Solutes preferably segregate to misfit nodes and to misfit dislocations</vt:lpstr>
      <vt:lpstr>Stress-strain response exhibits improved shear strength with interdiffusion</vt:lpstr>
      <vt:lpstr>Larger maximum node displacements are observed with interdiffusion. Larger spread in values implies distributed energy barriers.</vt:lpstr>
      <vt:lpstr>Microrotation maps reveal non-uniform interface deformation </vt:lpstr>
      <vt:lpstr>Microrotation magnitudes correspond to node displacements</vt:lpstr>
      <vt:lpstr>Node displacement and node microrotation does not depend on the local solute fraction</vt:lpstr>
      <vt:lpstr>Interface deformation is primarily constrained to misfit nodes. Increase in range may be due to distributed resistance</vt:lpstr>
      <vt:lpstr>Energy change per node supports distributed energy barriers for diffuse interfaces</vt:lpstr>
      <vt:lpstr>Difference in energy may be due to the activation of misfit dislocation glide</vt:lpstr>
      <vt:lpstr>Comparison of energy changes for only misfit node glide leads to expected trend.</vt:lpstr>
      <vt:lpstr>Conclusions</vt:lpstr>
      <vt:lpstr>Acknowledgements</vt:lpstr>
      <vt:lpstr>PowerPoint Presentation</vt:lpstr>
      <vt:lpstr>Interface excess volume analysis1 used to track evolution of misfit dislocation structure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 Here</dc:title>
  <dc:creator>Selimov, Alex P</dc:creator>
  <cp:lastModifiedBy>Selimov, Alex P</cp:lastModifiedBy>
  <cp:revision>31</cp:revision>
  <dcterms:created xsi:type="dcterms:W3CDTF">2022-09-22T15:11:18Z</dcterms:created>
  <dcterms:modified xsi:type="dcterms:W3CDTF">2022-10-01T07:44:28Z</dcterms:modified>
</cp:coreProperties>
</file>