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</p:sldMasterIdLst>
  <p:notesMasterIdLst>
    <p:notesMasterId r:id="rId31"/>
  </p:notesMasterIdLst>
  <p:sldIdLst>
    <p:sldId id="256" r:id="rId3"/>
    <p:sldId id="258" r:id="rId4"/>
    <p:sldId id="260" r:id="rId5"/>
    <p:sldId id="259" r:id="rId6"/>
    <p:sldId id="261" r:id="rId7"/>
    <p:sldId id="276" r:id="rId8"/>
    <p:sldId id="264" r:id="rId9"/>
    <p:sldId id="262" r:id="rId10"/>
    <p:sldId id="266" r:id="rId11"/>
    <p:sldId id="287" r:id="rId12"/>
    <p:sldId id="268" r:id="rId13"/>
    <p:sldId id="284" r:id="rId14"/>
    <p:sldId id="270" r:id="rId15"/>
    <p:sldId id="269" r:id="rId16"/>
    <p:sldId id="273" r:id="rId17"/>
    <p:sldId id="272" r:id="rId18"/>
    <p:sldId id="274" r:id="rId19"/>
    <p:sldId id="275" r:id="rId20"/>
    <p:sldId id="282" r:id="rId21"/>
    <p:sldId id="286" r:id="rId22"/>
    <p:sldId id="285" r:id="rId23"/>
    <p:sldId id="279" r:id="rId24"/>
    <p:sldId id="277" r:id="rId25"/>
    <p:sldId id="280" r:id="rId26"/>
    <p:sldId id="278" r:id="rId27"/>
    <p:sldId id="263" r:id="rId28"/>
    <p:sldId id="267" r:id="rId29"/>
    <p:sldId id="283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Condensed Light" panose="020B0604020202020204" pitchFamily="2" charset="0"/>
      <p:regular r:id="rId41"/>
      <p:italic r:id="rId42"/>
    </p:embeddedFont>
    <p:embeddedFont>
      <p:font typeface="Roboto Slab" panose="020B0604020202020204" charset="0"/>
      <p:regular r:id="rId43"/>
      <p:bold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34B"/>
    <a:srgbClr val="857437"/>
    <a:srgbClr val="EEB211"/>
    <a:srgbClr val="00305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6357" autoAdjust="0"/>
  </p:normalViewPr>
  <p:slideViewPr>
    <p:cSldViewPr snapToGrid="0" snapToObjects="1">
      <p:cViewPr varScale="1">
        <p:scale>
          <a:sx n="71" d="100"/>
          <a:sy n="71" d="100"/>
        </p:scale>
        <p:origin x="66" y="300"/>
      </p:cViewPr>
      <p:guideLst>
        <p:guide orient="horz" pos="773"/>
        <p:guide pos="1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D016-8EB1-4B61-B7E4-614F4CC2CECD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B49DD-D33E-4340-AA60-4D6D8EEB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5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B49DD-D33E-4340-AA60-4D6D8EEBF5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8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43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i="0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43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i="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19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19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102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12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8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8" r:id="rId2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4"/>
            <a:ext cx="8572500" cy="434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5630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563037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5630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6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5" Type="http://schemas.openxmlformats.org/officeDocument/2006/relationships/image" Target="../media/image180.pn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086" y="1422562"/>
            <a:ext cx="6377552" cy="19389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200" b="1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Concurrent Atomistic-Continuum studies of confined layer slip in Cu/Ni nanolaminates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049" y="3481329"/>
            <a:ext cx="5614397" cy="1534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857437"/>
                </a:solidFill>
              </a:rPr>
              <a:t>Alex Selimov</a:t>
            </a:r>
            <a:r>
              <a:rPr lang="en-US" baseline="30000" dirty="0">
                <a:solidFill>
                  <a:srgbClr val="857437"/>
                </a:solidFill>
              </a:rPr>
              <a:t>1</a:t>
            </a:r>
            <a:r>
              <a:rPr lang="en-US" dirty="0">
                <a:solidFill>
                  <a:srgbClr val="857437"/>
                </a:solidFill>
              </a:rPr>
              <a:t>, </a:t>
            </a:r>
            <a:r>
              <a:rPr lang="en-US" dirty="0" err="1">
                <a:solidFill>
                  <a:srgbClr val="857437"/>
                </a:solidFill>
              </a:rPr>
              <a:t>Youping</a:t>
            </a:r>
            <a:r>
              <a:rPr lang="en-US" dirty="0">
                <a:solidFill>
                  <a:srgbClr val="857437"/>
                </a:solidFill>
              </a:rPr>
              <a:t> Chen</a:t>
            </a:r>
            <a:r>
              <a:rPr lang="en-US" baseline="30000" dirty="0">
                <a:solidFill>
                  <a:srgbClr val="857437"/>
                </a:solidFill>
              </a:rPr>
              <a:t>2</a:t>
            </a:r>
            <a:r>
              <a:rPr lang="en-US" dirty="0">
                <a:solidFill>
                  <a:srgbClr val="857437"/>
                </a:solidFill>
              </a:rPr>
              <a:t>, David L. McDowell</a:t>
            </a:r>
            <a:r>
              <a:rPr lang="en-US" baseline="30000" dirty="0">
                <a:solidFill>
                  <a:srgbClr val="857437"/>
                </a:solidFill>
              </a:rPr>
              <a:t>1</a:t>
            </a:r>
          </a:p>
          <a:p>
            <a:pPr>
              <a:lnSpc>
                <a:spcPct val="100000"/>
              </a:lnSpc>
            </a:pPr>
            <a:endParaRPr lang="en-US" baseline="30000" dirty="0">
              <a:solidFill>
                <a:srgbClr val="857437"/>
              </a:solidFill>
            </a:endParaRPr>
          </a:p>
          <a:p>
            <a:pPr>
              <a:lnSpc>
                <a:spcPct val="100000"/>
              </a:lnSpc>
            </a:pPr>
            <a:r>
              <a:rPr lang="en-US" baseline="30000" dirty="0">
                <a:solidFill>
                  <a:srgbClr val="857437"/>
                </a:solidFill>
              </a:rPr>
              <a:t>1</a:t>
            </a:r>
            <a:r>
              <a:rPr lang="en-US" dirty="0">
                <a:solidFill>
                  <a:srgbClr val="857437"/>
                </a:solidFill>
              </a:rPr>
              <a:t>School of Materials Science and Engineering Georgia Institute of Technology</a:t>
            </a:r>
            <a:endParaRPr lang="en-US" baseline="30000" dirty="0">
              <a:solidFill>
                <a:srgbClr val="857437"/>
              </a:solidFill>
            </a:endParaRPr>
          </a:p>
          <a:p>
            <a:pPr>
              <a:lnSpc>
                <a:spcPct val="100000"/>
              </a:lnSpc>
            </a:pPr>
            <a:r>
              <a:rPr lang="en-US" baseline="30000" dirty="0">
                <a:solidFill>
                  <a:srgbClr val="857437"/>
                </a:solidFill>
              </a:rPr>
              <a:t>2</a:t>
            </a:r>
            <a:r>
              <a:rPr lang="en-US" dirty="0">
                <a:solidFill>
                  <a:srgbClr val="857437"/>
                </a:solidFill>
              </a:rPr>
              <a:t>Dept. Mechanical and Aerospace Engineering University of Florida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857437"/>
                </a:solidFill>
              </a:rPr>
              <a:t>October 6, 2022</a:t>
            </a: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9C1274-AB83-76AB-271A-4E13C623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Relaxed semi-coherent interface structure for models under investigation</a:t>
            </a:r>
          </a:p>
        </p:txBody>
      </p:sp>
      <p:pic>
        <p:nvPicPr>
          <p:cNvPr id="21" name="Content Placeholder 20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E55EC400-8624-CE31-DDF3-A9259F4FB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81" y="1394331"/>
            <a:ext cx="8789438" cy="2034669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F52F28-20CE-F84F-0C67-54E04581C67D}"/>
              </a:ext>
            </a:extLst>
          </p:cNvPr>
          <p:cNvSpPr txBox="1"/>
          <p:nvPr/>
        </p:nvSpPr>
        <p:spPr>
          <a:xfrm>
            <a:off x="1229193" y="3330850"/>
            <a:ext cx="6685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CD16791A-8E1C-3460-105A-E814400F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757" y="3705001"/>
            <a:ext cx="5390623" cy="30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49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BA8B7BEB-9513-83DB-1746-82917C9E8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" y="1527700"/>
            <a:ext cx="8572500" cy="372322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5FD995-9C7C-D1AE-466B-C1E880709204}"/>
              </a:ext>
            </a:extLst>
          </p:cNvPr>
          <p:cNvSpPr/>
          <p:nvPr/>
        </p:nvSpPr>
        <p:spPr>
          <a:xfrm>
            <a:off x="487169" y="3526103"/>
            <a:ext cx="3566283" cy="198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74BE0F-DFA4-F8F2-C6FB-5F33EEA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Loading conditions selected to isolate single dislocation loop</a:t>
            </a:r>
            <a:endParaRPr lang="en-US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C3E40-0177-5545-9D4D-E07AB9F86FA7}"/>
              </a:ext>
            </a:extLst>
          </p:cNvPr>
          <p:cNvSpPr/>
          <p:nvPr/>
        </p:nvSpPr>
        <p:spPr>
          <a:xfrm>
            <a:off x="218114" y="1786855"/>
            <a:ext cx="494950" cy="1014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D543E-D484-3C66-6221-5B1BDED8EB1D}"/>
              </a:ext>
            </a:extLst>
          </p:cNvPr>
          <p:cNvSpPr/>
          <p:nvPr/>
        </p:nvSpPr>
        <p:spPr>
          <a:xfrm>
            <a:off x="3967032" y="1704363"/>
            <a:ext cx="494950" cy="1014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13F5D9-2780-DAFA-1B0E-868EBC6E73F2}"/>
              </a:ext>
            </a:extLst>
          </p:cNvPr>
          <p:cNvSpPr/>
          <p:nvPr/>
        </p:nvSpPr>
        <p:spPr>
          <a:xfrm>
            <a:off x="4525292" y="1616453"/>
            <a:ext cx="579277" cy="1270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9E3E94-35EC-9B42-E2A1-D1C438B92DA9}"/>
              </a:ext>
            </a:extLst>
          </p:cNvPr>
          <p:cNvSpPr/>
          <p:nvPr/>
        </p:nvSpPr>
        <p:spPr>
          <a:xfrm>
            <a:off x="8300076" y="1634882"/>
            <a:ext cx="579277" cy="1270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D60515-0CCE-73C4-9358-3F7BFBF4403A}"/>
              </a:ext>
            </a:extLst>
          </p:cNvPr>
          <p:cNvSpPr/>
          <p:nvPr/>
        </p:nvSpPr>
        <p:spPr>
          <a:xfrm>
            <a:off x="5104569" y="1492088"/>
            <a:ext cx="3322042" cy="198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DE9729-0DD6-C1FE-51C7-576D5B8C3B35}"/>
              </a:ext>
            </a:extLst>
          </p:cNvPr>
          <p:cNvSpPr/>
          <p:nvPr/>
        </p:nvSpPr>
        <p:spPr>
          <a:xfrm>
            <a:off x="2373193" y="3642425"/>
            <a:ext cx="1610251" cy="246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9BA6EC-83AD-64B4-980C-A3C7DCAF5B0A}"/>
              </a:ext>
            </a:extLst>
          </p:cNvPr>
          <p:cNvSpPr/>
          <p:nvPr/>
        </p:nvSpPr>
        <p:spPr>
          <a:xfrm>
            <a:off x="704677" y="4709341"/>
            <a:ext cx="1610251" cy="246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48233B-6447-DB00-00B8-0536D66A963F}"/>
              </a:ext>
            </a:extLst>
          </p:cNvPr>
          <p:cNvSpPr/>
          <p:nvPr/>
        </p:nvSpPr>
        <p:spPr>
          <a:xfrm>
            <a:off x="5003551" y="3349625"/>
            <a:ext cx="3566283" cy="198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F3EA9-7C36-DD20-0787-6EFE03508682}"/>
              </a:ext>
            </a:extLst>
          </p:cNvPr>
          <p:cNvSpPr txBox="1"/>
          <p:nvPr/>
        </p:nvSpPr>
        <p:spPr>
          <a:xfrm>
            <a:off x="438694" y="6354077"/>
            <a:ext cx="450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See also: Zhang, R. F., Wang, J., </a:t>
            </a:r>
            <a:r>
              <a:rPr lang="en-US" sz="1200" dirty="0" err="1"/>
              <a:t>Beyerlein</a:t>
            </a:r>
            <a:r>
              <a:rPr lang="en-US" sz="1200" dirty="0"/>
              <a:t>, I. J., &amp; </a:t>
            </a:r>
            <a:r>
              <a:rPr lang="en-US" sz="1200" dirty="0" err="1"/>
              <a:t>Germann</a:t>
            </a:r>
            <a:r>
              <a:rPr lang="en-US" sz="1200" dirty="0"/>
              <a:t>, T. C., Scripta </a:t>
            </a:r>
            <a:r>
              <a:rPr lang="en-US" sz="1200" dirty="0" err="1"/>
              <a:t>Materialia</a:t>
            </a:r>
            <a:r>
              <a:rPr lang="en-US" sz="1200" dirty="0"/>
              <a:t> 65(11) (2011) 1022-1025.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D4E118-C9B7-CB0B-1FA5-7D9DB2205FD4}"/>
              </a:ext>
            </a:extLst>
          </p:cNvPr>
          <p:cNvSpPr/>
          <p:nvPr/>
        </p:nvSpPr>
        <p:spPr>
          <a:xfrm>
            <a:off x="6391580" y="2143370"/>
            <a:ext cx="1086667" cy="254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52CD4-16B6-1649-63D7-36E37F989AF2}"/>
              </a:ext>
            </a:extLst>
          </p:cNvPr>
          <p:cNvSpPr txBox="1"/>
          <p:nvPr/>
        </p:nvSpPr>
        <p:spPr>
          <a:xfrm>
            <a:off x="505099" y="11583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*Loading parallel to interface plane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FF503-95F0-E46B-0A30-040115396A9E}"/>
              </a:ext>
            </a:extLst>
          </p:cNvPr>
          <p:cNvSpPr txBox="1"/>
          <p:nvPr/>
        </p:nvSpPr>
        <p:spPr>
          <a:xfrm>
            <a:off x="5271247" y="208319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Unload…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B7C2CF-2FEC-E504-36D4-E221A1F16D62}"/>
              </a:ext>
            </a:extLst>
          </p:cNvPr>
          <p:cNvSpPr txBox="1"/>
          <p:nvPr/>
        </p:nvSpPr>
        <p:spPr>
          <a:xfrm>
            <a:off x="781607" y="415507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Apply Shear …</a:t>
            </a:r>
          </a:p>
        </p:txBody>
      </p:sp>
    </p:spTree>
    <p:extLst>
      <p:ext uri="{BB962C8B-B14F-4D97-AF65-F5344CB8AC3E}">
        <p14:creationId xmlns:p14="http://schemas.microsoft.com/office/powerpoint/2010/main" val="27753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2" grpId="0"/>
      <p:bldP spid="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635E3DF6-4B4E-FDC3-ACE7-381659298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77544"/>
            <a:ext cx="4453011" cy="334812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9BF3613-73E6-0237-4E04-3B5075AA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Stress-strain response for geometry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5CA546A0-1EA9-54BA-37A5-4FE538872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087" y="1722975"/>
            <a:ext cx="4598163" cy="34572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02948B-4031-0AC3-58DE-C290235C9DDD}"/>
              </a:ext>
            </a:extLst>
          </p:cNvPr>
          <p:cNvSpPr txBox="1"/>
          <p:nvPr/>
        </p:nvSpPr>
        <p:spPr>
          <a:xfrm>
            <a:off x="5162389" y="1216186"/>
            <a:ext cx="1493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dislocation impinges on top interface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35BC43-9B84-65DB-BE3E-3778AB7469A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909010" y="2416515"/>
            <a:ext cx="991853" cy="5648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AAD27F-9D40-F74B-D6EF-F81C15B1904E}"/>
              </a:ext>
            </a:extLst>
          </p:cNvPr>
          <p:cNvSpPr txBox="1"/>
          <p:nvPr/>
        </p:nvSpPr>
        <p:spPr>
          <a:xfrm>
            <a:off x="535679" y="5125673"/>
            <a:ext cx="4155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Hysteresis due to “freezing” interface segment</a:t>
            </a:r>
          </a:p>
        </p:txBody>
      </p:sp>
    </p:spTree>
    <p:extLst>
      <p:ext uri="{BB962C8B-B14F-4D97-AF65-F5344CB8AC3E}">
        <p14:creationId xmlns:p14="http://schemas.microsoft.com/office/powerpoint/2010/main" val="2129809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39264"/>
            <a:ext cx="8572500" cy="45963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Results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Dislocation Generation Mechanisms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Dislocation/Interface Interactions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Energetics of Confined Layer Slip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8308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B0CB3C92-011C-DD93-EBA1-435627CF3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33592"/>
            <a:ext cx="8572500" cy="395834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A65490-47FF-4F64-40F3-0F77DD29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Dislocation generation mechanism exhibits non-Schmid effects</a:t>
            </a:r>
            <a:endParaRPr lang="en-US" baseline="30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F8D04B-E970-7720-9682-3CB6E4B4D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536" t="11203" b="19509"/>
          <a:stretch/>
        </p:blipFill>
        <p:spPr>
          <a:xfrm>
            <a:off x="6937696" y="260056"/>
            <a:ext cx="2047325" cy="22482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E91479-1DEE-E829-1B86-AF0564B5DB8B}"/>
              </a:ext>
            </a:extLst>
          </p:cNvPr>
          <p:cNvSpPr/>
          <p:nvPr/>
        </p:nvSpPr>
        <p:spPr>
          <a:xfrm>
            <a:off x="4656301" y="3976382"/>
            <a:ext cx="4211273" cy="1694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5">
                <a:extLst>
                  <a:ext uri="{FF2B5EF4-FFF2-40B4-BE49-F238E27FC236}">
                    <a16:creationId xmlns:a16="http://schemas.microsoft.com/office/drawing/2014/main" id="{F047F166-7760-7193-EA15-758683F9B2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0011400"/>
                  </p:ext>
                </p:extLst>
              </p:nvPr>
            </p:nvGraphicFramePr>
            <p:xfrm>
              <a:off x="4916096" y="3722850"/>
              <a:ext cx="3255454" cy="274891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7727">
                      <a:extLst>
                        <a:ext uri="{9D8B030D-6E8A-4147-A177-3AD203B41FA5}">
                          <a16:colId xmlns:a16="http://schemas.microsoft.com/office/drawing/2014/main" val="637033817"/>
                        </a:ext>
                      </a:extLst>
                    </a:gridCol>
                    <a:gridCol w="1627727">
                      <a:extLst>
                        <a:ext uri="{9D8B030D-6E8A-4147-A177-3AD203B41FA5}">
                          <a16:colId xmlns:a16="http://schemas.microsoft.com/office/drawing/2014/main" val="930381982"/>
                        </a:ext>
                      </a:extLst>
                    </a:gridCol>
                  </a:tblGrid>
                  <a:tr h="224358"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Slip System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Schmid Factor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02288544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acc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0.314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739362993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−[1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acc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0.393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6769365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−[11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acc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0.079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703119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acc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−[211]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0500326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acc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−[12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0.079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3653753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acc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−[1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0.393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4034556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acc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−[21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49922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acc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−[121]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0.157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769014"/>
                      </a:ext>
                    </a:extLst>
                  </a:tr>
                  <a:tr h="22487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acc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−[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12]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0.157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48932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5">
                <a:extLst>
                  <a:ext uri="{FF2B5EF4-FFF2-40B4-BE49-F238E27FC236}">
                    <a16:creationId xmlns:a16="http://schemas.microsoft.com/office/drawing/2014/main" id="{F047F166-7760-7193-EA15-758683F9B2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0011400"/>
                  </p:ext>
                </p:extLst>
              </p:nvPr>
            </p:nvGraphicFramePr>
            <p:xfrm>
              <a:off x="4916096" y="3722850"/>
              <a:ext cx="3255454" cy="274891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7727">
                      <a:extLst>
                        <a:ext uri="{9D8B030D-6E8A-4147-A177-3AD203B41FA5}">
                          <a16:colId xmlns:a16="http://schemas.microsoft.com/office/drawing/2014/main" val="637033817"/>
                        </a:ext>
                      </a:extLst>
                    </a:gridCol>
                    <a:gridCol w="1627727">
                      <a:extLst>
                        <a:ext uri="{9D8B030D-6E8A-4147-A177-3AD203B41FA5}">
                          <a16:colId xmlns:a16="http://schemas.microsoft.com/office/drawing/2014/main" val="930381982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Slip System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Schmid Factor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02288544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t="-102222" r="-100000" b="-8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0.314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739362993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197826" r="-100000" b="-7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0.393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6769365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304444" r="-100000" b="-6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0.079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703119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404444" r="-100000" b="-5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0500326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504444" r="-100000" b="-4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0.079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3653753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604444" r="-100000" b="-3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0.393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4034556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689130" r="-100000" b="-2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0.314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49922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806667" r="-100000" b="-1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0.157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769014"/>
                      </a:ext>
                    </a:extLst>
                  </a:tr>
                  <a:tr h="2749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906667" r="-100000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0.157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48932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764C6EA-D427-3656-869C-CDF6C605E7C2}"/>
              </a:ext>
            </a:extLst>
          </p:cNvPr>
          <p:cNvSpPr txBox="1"/>
          <p:nvPr/>
        </p:nvSpPr>
        <p:spPr>
          <a:xfrm>
            <a:off x="200842" y="6190350"/>
            <a:ext cx="4831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See also: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/>
              <a:t>Chen, X. Y., Kong, X. F., </a:t>
            </a:r>
            <a:r>
              <a:rPr lang="en-US" sz="1200" dirty="0" err="1"/>
              <a:t>Misra</a:t>
            </a:r>
            <a:r>
              <a:rPr lang="en-US" sz="1200" dirty="0"/>
              <a:t>, A., </a:t>
            </a:r>
            <a:r>
              <a:rPr lang="en-US" sz="1200" dirty="0" err="1"/>
              <a:t>Legut</a:t>
            </a:r>
            <a:r>
              <a:rPr lang="en-US" sz="1200" dirty="0"/>
              <a:t>, D., Yao, B. N., </a:t>
            </a:r>
            <a:r>
              <a:rPr lang="en-US" sz="1200" dirty="0" err="1"/>
              <a:t>Germann</a:t>
            </a:r>
            <a:r>
              <a:rPr lang="en-US" sz="1200" dirty="0"/>
              <a:t>, T. C., &amp; Zhang, R. F., Acta </a:t>
            </a:r>
            <a:r>
              <a:rPr lang="en-US" sz="1200" dirty="0" err="1"/>
              <a:t>Materialia</a:t>
            </a:r>
            <a:r>
              <a:rPr lang="en-US" sz="1200" dirty="0"/>
              <a:t>, 143 (2018) 107-120.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8228B-4B89-C03D-8555-658945FE86B5}"/>
                  </a:ext>
                </a:extLst>
              </p:cNvPr>
              <p:cNvSpPr txBox="1"/>
              <p:nvPr/>
            </p:nvSpPr>
            <p:spPr>
              <a:xfrm>
                <a:off x="1616632" y="5661337"/>
                <a:ext cx="1682833" cy="36933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8228B-4B89-C03D-8555-658945FE8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632" y="5661337"/>
                <a:ext cx="1682833" cy="369332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77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A65490-47FF-4F64-40F3-0F77DD29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Dislocation generation on intersecting slip planes accompanies development of </a:t>
            </a:r>
            <a:br>
              <a:rPr lang="en-US" dirty="0"/>
            </a:br>
            <a:r>
              <a:rPr lang="en-US" dirty="0"/>
              <a:t>threading dislocation</a:t>
            </a:r>
            <a:endParaRPr lang="en-US" baseline="30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F8D04B-E970-7720-9682-3CB6E4B4D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536" t="11203" b="19509"/>
          <a:stretch/>
        </p:blipFill>
        <p:spPr>
          <a:xfrm>
            <a:off x="6937696" y="260056"/>
            <a:ext cx="2047325" cy="2248251"/>
          </a:xfrm>
          <a:prstGeom prst="rect">
            <a:avLst/>
          </a:prstGeom>
        </p:spPr>
      </p:pic>
      <p:pic>
        <p:nvPicPr>
          <p:cNvPr id="20" name="Content Placeholder 19" descr="Diagram&#10;&#10;Description automatically generated">
            <a:extLst>
              <a:ext uri="{FF2B5EF4-FFF2-40B4-BE49-F238E27FC236}">
                <a16:creationId xmlns:a16="http://schemas.microsoft.com/office/drawing/2014/main" id="{A8E7F4F3-9552-C28C-5F4F-F8552A95F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02" y="2332138"/>
            <a:ext cx="8572500" cy="3600275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B10FA60-D6D5-0E07-C7E1-5E01FC018F4F}"/>
              </a:ext>
            </a:extLst>
          </p:cNvPr>
          <p:cNvGrpSpPr/>
          <p:nvPr/>
        </p:nvGrpSpPr>
        <p:grpSpPr>
          <a:xfrm>
            <a:off x="6518275" y="2278310"/>
            <a:ext cx="2122415" cy="1853965"/>
            <a:chOff x="6560191" y="2248250"/>
            <a:chExt cx="2122415" cy="18539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9BD727-5D8A-579D-4F1F-8236A77713AC}"/>
                </a:ext>
              </a:extLst>
            </p:cNvPr>
            <p:cNvSpPr/>
            <p:nvPr/>
          </p:nvSpPr>
          <p:spPr>
            <a:xfrm>
              <a:off x="6560191" y="2248250"/>
              <a:ext cx="2122415" cy="1770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937389-CCC2-7099-1C58-3DA96CBE4343}"/>
                </a:ext>
              </a:extLst>
            </p:cNvPr>
            <p:cNvSpPr/>
            <p:nvPr/>
          </p:nvSpPr>
          <p:spPr>
            <a:xfrm>
              <a:off x="8420100" y="2332138"/>
              <a:ext cx="169702" cy="1770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B264FF9-85A2-267B-FBE4-8278BE899F76}"/>
              </a:ext>
            </a:extLst>
          </p:cNvPr>
          <p:cNvCxnSpPr>
            <a:cxnSpLocks/>
          </p:cNvCxnSpPr>
          <p:nvPr/>
        </p:nvCxnSpPr>
        <p:spPr>
          <a:xfrm flipV="1">
            <a:off x="6140450" y="5302250"/>
            <a:ext cx="215900" cy="444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7E3881B-018A-F1DA-789C-7D1EC32EA57D}"/>
              </a:ext>
            </a:extLst>
          </p:cNvPr>
          <p:cNvSpPr txBox="1"/>
          <p:nvPr/>
        </p:nvSpPr>
        <p:spPr>
          <a:xfrm flipH="1">
            <a:off x="5079242" y="5700014"/>
            <a:ext cx="2122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threading dislocations form on same plane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E51354-BB4B-00D0-EE88-7D45E3239AA2}"/>
              </a:ext>
            </a:extLst>
          </p:cNvPr>
          <p:cNvSpPr/>
          <p:nvPr/>
        </p:nvSpPr>
        <p:spPr>
          <a:xfrm>
            <a:off x="4686300" y="4018326"/>
            <a:ext cx="3663950" cy="156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A65490-47FF-4F64-40F3-0F77DD29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Misfit dislocations are primary obstacles to slip transmission</a:t>
            </a:r>
            <a:endParaRPr lang="en-US" baseline="30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E91479-1DEE-E829-1B86-AF0564B5DB8B}"/>
              </a:ext>
            </a:extLst>
          </p:cNvPr>
          <p:cNvSpPr/>
          <p:nvPr/>
        </p:nvSpPr>
        <p:spPr>
          <a:xfrm>
            <a:off x="4656301" y="3976382"/>
            <a:ext cx="4211273" cy="1694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09A1F3BF-DCE4-C91E-0E41-773DF2150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" y="1727754"/>
            <a:ext cx="7581793" cy="524598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6D2DF5-2B3A-4495-9133-AA369D7210FB}"/>
              </a:ext>
            </a:extLst>
          </p:cNvPr>
          <p:cNvSpPr/>
          <p:nvPr/>
        </p:nvSpPr>
        <p:spPr>
          <a:xfrm>
            <a:off x="4169328" y="1727754"/>
            <a:ext cx="3993160" cy="237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8F966-67E0-724A-EE70-E57D3A64902D}"/>
              </a:ext>
            </a:extLst>
          </p:cNvPr>
          <p:cNvSpPr/>
          <p:nvPr/>
        </p:nvSpPr>
        <p:spPr>
          <a:xfrm>
            <a:off x="161282" y="4102217"/>
            <a:ext cx="7883760" cy="2871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2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Diagram&#10;&#10;Description automatically generated">
            <a:extLst>
              <a:ext uri="{FF2B5EF4-FFF2-40B4-BE49-F238E27FC236}">
                <a16:creationId xmlns:a16="http://schemas.microsoft.com/office/drawing/2014/main" id="{F8F7F104-207F-F4A8-8B41-C9DE44F6F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4622"/>
          <a:stretch/>
        </p:blipFill>
        <p:spPr>
          <a:xfrm>
            <a:off x="300990" y="839239"/>
            <a:ext cx="8548131" cy="27432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40A611-DC58-F938-0618-592B57FF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threading dislocations form on initial glide plane</a:t>
            </a:r>
          </a:p>
        </p:txBody>
      </p:sp>
      <p:pic>
        <p:nvPicPr>
          <p:cNvPr id="17" name="Content Placeholder 15" descr="Diagram&#10;&#10;Description automatically generated">
            <a:extLst>
              <a:ext uri="{FF2B5EF4-FFF2-40B4-BE49-F238E27FC236}">
                <a16:creationId xmlns:a16="http://schemas.microsoft.com/office/drawing/2014/main" id="{4EB902D6-A420-4E40-F43F-69C8D6753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89"/>
          <a:stretch/>
        </p:blipFill>
        <p:spPr>
          <a:xfrm>
            <a:off x="2358120" y="3429000"/>
            <a:ext cx="443387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75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FB1792-AC63-95F6-DFF2-5AA474646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Interaction between CLS dislocation and misfit nodes leads to change of interface structure</a:t>
            </a:r>
          </a:p>
        </p:txBody>
      </p:sp>
      <p:pic>
        <p:nvPicPr>
          <p:cNvPr id="12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54AD5647-0AFE-03A7-28C6-B3DBD077E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56" y="1406525"/>
            <a:ext cx="8952646" cy="46513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E8D31B-BA96-8E1F-01A1-1063829D92D4}"/>
              </a:ext>
            </a:extLst>
          </p:cNvPr>
          <p:cNvSpPr txBox="1"/>
          <p:nvPr/>
        </p:nvSpPr>
        <p:spPr>
          <a:xfrm>
            <a:off x="3485499" y="6478952"/>
            <a:ext cx="226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Cu side of interface</a:t>
            </a:r>
          </a:p>
        </p:txBody>
      </p:sp>
    </p:spTree>
    <p:extLst>
      <p:ext uri="{BB962C8B-B14F-4D97-AF65-F5344CB8AC3E}">
        <p14:creationId xmlns:p14="http://schemas.microsoft.com/office/powerpoint/2010/main" val="4195005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FB1792-AC63-95F6-DFF2-5AA474646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Confined layer slip leads to development of interface disconnection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8D31B-BA96-8E1F-01A1-1063829D92D4}"/>
              </a:ext>
            </a:extLst>
          </p:cNvPr>
          <p:cNvSpPr txBox="1"/>
          <p:nvPr/>
        </p:nvSpPr>
        <p:spPr>
          <a:xfrm>
            <a:off x="3299989" y="6513381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Ni side of interface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BEFCF6-F325-ADA9-3A1F-13AE62F4E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34" b="36668"/>
          <a:stretch/>
        </p:blipFill>
        <p:spPr>
          <a:xfrm>
            <a:off x="285750" y="1234085"/>
            <a:ext cx="5626190" cy="244733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AD3F25-5682-F093-2BC0-D6D12A55ECDC}"/>
              </a:ext>
            </a:extLst>
          </p:cNvPr>
          <p:cNvSpPr/>
          <p:nvPr/>
        </p:nvSpPr>
        <p:spPr>
          <a:xfrm>
            <a:off x="1411739" y="2351749"/>
            <a:ext cx="278729" cy="2120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875C09-6F74-A7F4-6097-0938337D1DD6}"/>
              </a:ext>
            </a:extLst>
          </p:cNvPr>
          <p:cNvSpPr/>
          <p:nvPr/>
        </p:nvSpPr>
        <p:spPr>
          <a:xfrm>
            <a:off x="2532348" y="2310316"/>
            <a:ext cx="393646" cy="2120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F876A7-8F9E-2493-8AB5-AB601B94F84D}"/>
              </a:ext>
            </a:extLst>
          </p:cNvPr>
          <p:cNvSpPr/>
          <p:nvPr/>
        </p:nvSpPr>
        <p:spPr>
          <a:xfrm>
            <a:off x="4526166" y="2310316"/>
            <a:ext cx="552962" cy="2120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2B816-36A8-A256-16BB-BCB4CB962657}"/>
              </a:ext>
            </a:extLst>
          </p:cNvPr>
          <p:cNvSpPr txBox="1"/>
          <p:nvPr/>
        </p:nvSpPr>
        <p:spPr>
          <a:xfrm>
            <a:off x="6082396" y="1300610"/>
            <a:ext cx="3061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Constriction of misfit dislocation pattern corresponds to stair-rod dislocation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993312-A20D-9DF2-FB4A-D735A7F82939}"/>
              </a:ext>
            </a:extLst>
          </p:cNvPr>
          <p:cNvCxnSpPr>
            <a:cxnSpLocks/>
            <a:stCxn id="11" idx="1"/>
            <a:endCxn id="8" idx="3"/>
          </p:cNvCxnSpPr>
          <p:nvPr/>
        </p:nvCxnSpPr>
        <p:spPr>
          <a:xfrm flipH="1">
            <a:off x="1690468" y="1900775"/>
            <a:ext cx="4391928" cy="556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1C8051-ACEA-F56B-88EA-96B6AAF50E1D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flipH="1">
            <a:off x="2925994" y="1900775"/>
            <a:ext cx="3156402" cy="5155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C5DBC3-D406-A492-362B-687CD1F81DE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079128" y="1900775"/>
            <a:ext cx="1003268" cy="5239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FCD312C6-5291-49F6-1BDF-C1649F3B1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8" y="3805409"/>
            <a:ext cx="3412354" cy="25592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4BCB1CA-D2F7-0BFD-3156-7387C6A72AF9}"/>
              </a:ext>
            </a:extLst>
          </p:cNvPr>
          <p:cNvSpPr txBox="1"/>
          <p:nvPr/>
        </p:nvSpPr>
        <p:spPr>
          <a:xfrm>
            <a:off x="4288041" y="4900403"/>
            <a:ext cx="457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deposited at interface by threading dislocation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79A812-2F18-1C99-D031-60ED9BBB97A8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2800350" y="5083553"/>
            <a:ext cx="1487691" cy="140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8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39264"/>
            <a:ext cx="8572500" cy="45963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Dislocation Generation Mechanisms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Dislocation/Interface Interactions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Energetics of Confined Layer Slip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1591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3370C4-428C-3A37-5728-B1663A8E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Approximate comparisons of energy barriers by tracking </a:t>
            </a:r>
            <a:r>
              <a:rPr lang="el-GR" dirty="0"/>
              <a:t>Δ</a:t>
            </a:r>
            <a:r>
              <a:rPr lang="en-US" dirty="0"/>
              <a:t>E for participating atoms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4D3B7B-BFF9-A81A-2DDA-DE4A0177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39" r="16055"/>
          <a:stretch/>
        </p:blipFill>
        <p:spPr>
          <a:xfrm>
            <a:off x="4904215" y="2293309"/>
            <a:ext cx="2740405" cy="4363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8A8324-4C1E-0CE3-059A-3BB37CD6C1D4}"/>
              </a:ext>
            </a:extLst>
          </p:cNvPr>
          <p:cNvCxnSpPr>
            <a:cxnSpLocks/>
          </p:cNvCxnSpPr>
          <p:nvPr/>
        </p:nvCxnSpPr>
        <p:spPr>
          <a:xfrm flipH="1">
            <a:off x="5381815" y="3055676"/>
            <a:ext cx="1863266" cy="361188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7070BC-E5DF-5AA2-2EFA-0B1B47BB7FBB}"/>
              </a:ext>
            </a:extLst>
          </p:cNvPr>
          <p:cNvCxnSpPr>
            <a:cxnSpLocks/>
          </p:cNvCxnSpPr>
          <p:nvPr/>
        </p:nvCxnSpPr>
        <p:spPr>
          <a:xfrm>
            <a:off x="4406676" y="4568182"/>
            <a:ext cx="1147282" cy="7490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500BC8-D753-BCD8-2B35-216102E04E80}"/>
              </a:ext>
            </a:extLst>
          </p:cNvPr>
          <p:cNvCxnSpPr>
            <a:cxnSpLocks/>
          </p:cNvCxnSpPr>
          <p:nvPr/>
        </p:nvCxnSpPr>
        <p:spPr>
          <a:xfrm flipV="1">
            <a:off x="4406676" y="3922512"/>
            <a:ext cx="2049590" cy="6323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074718-797C-FFC2-53BD-75D7DA9E5CD5}"/>
              </a:ext>
            </a:extLst>
          </p:cNvPr>
          <p:cNvSpPr txBox="1"/>
          <p:nvPr/>
        </p:nvSpPr>
        <p:spPr>
          <a:xfrm>
            <a:off x="3955942" y="439113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Aγ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187A947-5AD6-91AF-A0FF-A9896638D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774958" y="2247283"/>
            <a:ext cx="2912038" cy="4368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3D44C3-AC0F-0A16-FDDF-F7945238A970}"/>
              </a:ext>
            </a:extLst>
          </p:cNvPr>
          <p:cNvSpPr txBox="1"/>
          <p:nvPr/>
        </p:nvSpPr>
        <p:spPr>
          <a:xfrm>
            <a:off x="7205042" y="287101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l-GR" dirty="0"/>
              <a:t>δ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F67945-980F-433B-8C6C-7C8C1AF38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89"/>
          <a:stretch/>
        </p:blipFill>
        <p:spPr>
          <a:xfrm>
            <a:off x="3175926" y="1140019"/>
            <a:ext cx="1325042" cy="17309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4713BC-5BCC-4796-F7C7-16965AD862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89"/>
          <a:stretch/>
        </p:blipFill>
        <p:spPr>
          <a:xfrm>
            <a:off x="134299" y="1172368"/>
            <a:ext cx="1325041" cy="173099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2CBB15-1220-3B60-1ECE-7BA4A171935C}"/>
              </a:ext>
            </a:extLst>
          </p:cNvPr>
          <p:cNvCxnSpPr>
            <a:cxnSpLocks/>
          </p:cNvCxnSpPr>
          <p:nvPr/>
        </p:nvCxnSpPr>
        <p:spPr>
          <a:xfrm flipV="1">
            <a:off x="1819275" y="2005514"/>
            <a:ext cx="9144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8C4CD60-0F31-0FC7-484C-C769D9765E61}"/>
              </a:ext>
            </a:extLst>
          </p:cNvPr>
          <p:cNvSpPr txBox="1"/>
          <p:nvPr/>
        </p:nvSpPr>
        <p:spPr>
          <a:xfrm>
            <a:off x="1382478" y="1627803"/>
            <a:ext cx="103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FFE2833-268E-FE24-2546-C6D598A411A2}"/>
              </a:ext>
            </a:extLst>
          </p:cNvPr>
          <p:cNvSpPr txBox="1"/>
          <p:nvPr/>
        </p:nvSpPr>
        <p:spPr>
          <a:xfrm>
            <a:off x="2442049" y="1627803"/>
            <a:ext cx="103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1617376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CCA4F950-5DE9-B68E-F697-E5F531307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5" y="2416174"/>
            <a:ext cx="8186049" cy="434657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78F016C-079D-5A0B-6FD4-7944FF15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Threading dislocation facilitates generation of  </a:t>
            </a:r>
            <a:r>
              <a:rPr lang="en-US" dirty="0" err="1"/>
              <a:t>γA</a:t>
            </a:r>
            <a:r>
              <a:rPr lang="en-US" dirty="0"/>
              <a:t> dislocations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B43F793-CD80-E905-B7D1-EFBC8879A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445"/>
          <a:stretch/>
        </p:blipFill>
        <p:spPr>
          <a:xfrm>
            <a:off x="3550849" y="1107712"/>
            <a:ext cx="4126301" cy="31499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7B7342-9E52-2B77-B977-BFA2DB272FCF}"/>
              </a:ext>
            </a:extLst>
          </p:cNvPr>
          <p:cNvSpPr/>
          <p:nvPr/>
        </p:nvSpPr>
        <p:spPr>
          <a:xfrm>
            <a:off x="2257425" y="4589462"/>
            <a:ext cx="1885950" cy="2016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EC37A-3321-5FCB-3B15-60B53F9D0126}"/>
              </a:ext>
            </a:extLst>
          </p:cNvPr>
          <p:cNvSpPr/>
          <p:nvPr/>
        </p:nvSpPr>
        <p:spPr>
          <a:xfrm>
            <a:off x="3550849" y="1107712"/>
            <a:ext cx="4126301" cy="3149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E3A595-5C4E-6A62-1A2E-643C17D76F09}"/>
              </a:ext>
            </a:extLst>
          </p:cNvPr>
          <p:cNvCxnSpPr>
            <a:cxnSpLocks/>
          </p:cNvCxnSpPr>
          <p:nvPr/>
        </p:nvCxnSpPr>
        <p:spPr>
          <a:xfrm flipV="1">
            <a:off x="2305050" y="4257675"/>
            <a:ext cx="1245799" cy="33178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64B0E1-28F6-5EDA-53B6-66610D8F9697}"/>
              </a:ext>
            </a:extLst>
          </p:cNvPr>
          <p:cNvCxnSpPr>
            <a:cxnSpLocks/>
          </p:cNvCxnSpPr>
          <p:nvPr/>
        </p:nvCxnSpPr>
        <p:spPr>
          <a:xfrm flipV="1">
            <a:off x="4131125" y="4288630"/>
            <a:ext cx="3546025" cy="33178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2E8BACD3-525D-0070-70F6-7C31CA48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536" y="1734540"/>
            <a:ext cx="5955356" cy="330547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A838023-33EB-9CC3-5CD2-963A0A6F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 energetics reveal the fundamental role of misfit dislocations in resisting slip transmission</a:t>
            </a:r>
          </a:p>
        </p:txBody>
      </p:sp>
      <p:pic>
        <p:nvPicPr>
          <p:cNvPr id="8" name="Content Placeholder 7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39F2440A-3AE4-C960-91A7-070662E44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5078"/>
          <a:stretch/>
        </p:blipFill>
        <p:spPr>
          <a:xfrm>
            <a:off x="122021" y="1555968"/>
            <a:ext cx="3628980" cy="1766994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B507D1-83D3-44E8-846A-AF2058DF08C2}"/>
              </a:ext>
            </a:extLst>
          </p:cNvPr>
          <p:cNvCxnSpPr>
            <a:cxnSpLocks/>
          </p:cNvCxnSpPr>
          <p:nvPr/>
        </p:nvCxnSpPr>
        <p:spPr>
          <a:xfrm flipH="1" flipV="1">
            <a:off x="2214694" y="2374084"/>
            <a:ext cx="423731" cy="1340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52FD14-61C5-5286-1236-CE4DA3A146FA}"/>
              </a:ext>
            </a:extLst>
          </p:cNvPr>
          <p:cNvSpPr txBox="1"/>
          <p:nvPr/>
        </p:nvSpPr>
        <p:spPr>
          <a:xfrm>
            <a:off x="2127133" y="3612162"/>
            <a:ext cx="134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atoms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C1782C-CA3B-2BF9-2274-2A7B93B14912}"/>
              </a:ext>
            </a:extLst>
          </p:cNvPr>
          <p:cNvSpPr/>
          <p:nvPr/>
        </p:nvSpPr>
        <p:spPr>
          <a:xfrm>
            <a:off x="6124881" y="4102216"/>
            <a:ext cx="285226" cy="28522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1490BA-AE47-AA33-867C-B6DA0C5BA16C}"/>
              </a:ext>
            </a:extLst>
          </p:cNvPr>
          <p:cNvSpPr/>
          <p:nvPr/>
        </p:nvSpPr>
        <p:spPr>
          <a:xfrm>
            <a:off x="6353804" y="1901941"/>
            <a:ext cx="285226" cy="28522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5D44A1-DE75-7F41-F65E-015C2F72D7B7}"/>
              </a:ext>
            </a:extLst>
          </p:cNvPr>
          <p:cNvSpPr/>
          <p:nvPr/>
        </p:nvSpPr>
        <p:spPr>
          <a:xfrm>
            <a:off x="6831540" y="2463289"/>
            <a:ext cx="285226" cy="28522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CEB5005-D6C2-523F-CEF9-802804D2E3E1}"/>
              </a:ext>
            </a:extLst>
          </p:cNvPr>
          <p:cNvSpPr/>
          <p:nvPr/>
        </p:nvSpPr>
        <p:spPr>
          <a:xfrm>
            <a:off x="7060140" y="1964180"/>
            <a:ext cx="285226" cy="28522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FDB66C-7418-8B94-8C70-D00A346B4F3C}"/>
              </a:ext>
            </a:extLst>
          </p:cNvPr>
          <p:cNvSpPr/>
          <p:nvPr/>
        </p:nvSpPr>
        <p:spPr>
          <a:xfrm>
            <a:off x="5812157" y="5140231"/>
            <a:ext cx="285226" cy="28522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9AE0C-0824-CD64-41E3-4BAA8076303C}"/>
              </a:ext>
            </a:extLst>
          </p:cNvPr>
          <p:cNvSpPr txBox="1"/>
          <p:nvPr/>
        </p:nvSpPr>
        <p:spPr>
          <a:xfrm>
            <a:off x="6260084" y="509817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Leading Partial Interaction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E8F417-8315-9641-5F69-73CD5ECC3509}"/>
              </a:ext>
            </a:extLst>
          </p:cNvPr>
          <p:cNvSpPr/>
          <p:nvPr/>
        </p:nvSpPr>
        <p:spPr>
          <a:xfrm>
            <a:off x="5812157" y="5527859"/>
            <a:ext cx="285226" cy="28522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95FCAF-7450-BA96-DB01-6A876F9FF482}"/>
              </a:ext>
            </a:extLst>
          </p:cNvPr>
          <p:cNvSpPr txBox="1"/>
          <p:nvPr/>
        </p:nvSpPr>
        <p:spPr>
          <a:xfrm>
            <a:off x="6279113" y="5485805"/>
            <a:ext cx="279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Trailing Partial Interaction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A0170AE-DC50-3BBE-BB68-D846493F1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44" b="28563"/>
          <a:stretch/>
        </p:blipFill>
        <p:spPr>
          <a:xfrm>
            <a:off x="106589" y="4315792"/>
            <a:ext cx="3644412" cy="144843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E685B2-E93D-1DCE-42D8-E63F52FF732B}"/>
              </a:ext>
            </a:extLst>
          </p:cNvPr>
          <p:cNvCxnSpPr>
            <a:cxnSpLocks/>
          </p:cNvCxnSpPr>
          <p:nvPr/>
        </p:nvCxnSpPr>
        <p:spPr>
          <a:xfrm>
            <a:off x="1304925" y="4102216"/>
            <a:ext cx="466725" cy="8126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47D063C-4C02-B016-A6F7-E8D8C0BFEAF2}"/>
              </a:ext>
            </a:extLst>
          </p:cNvPr>
          <p:cNvSpPr txBox="1"/>
          <p:nvPr/>
        </p:nvSpPr>
        <p:spPr>
          <a:xfrm>
            <a:off x="425216" y="3612162"/>
            <a:ext cx="1346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Misfit node</a:t>
            </a:r>
          </a:p>
          <a:p>
            <a:r>
              <a:rPr lang="en-US" dirty="0"/>
              <a:t>atoms</a:t>
            </a:r>
          </a:p>
        </p:txBody>
      </p:sp>
    </p:spTree>
    <p:extLst>
      <p:ext uri="{BB962C8B-B14F-4D97-AF65-F5344CB8AC3E}">
        <p14:creationId xmlns:p14="http://schemas.microsoft.com/office/powerpoint/2010/main" val="4583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961AD8-494F-6CA2-F0C1-757AB854C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Multiple threading dislocations can form on the same initial slip plane; interface evolution will impact subsequent glide.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Threading dislocation interactions leads to expanded misfit node structure which facilitates emission of dislocations on intersecting slip planes.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Ideal Cu/Ni interface structure cannot accommodate CLS due to low </a:t>
            </a:r>
            <a:r>
              <a:rPr lang="en-US">
                <a:solidFill>
                  <a:schemeClr val="tx1"/>
                </a:solidFill>
                <a:latin typeface="+mn-lt"/>
              </a:rPr>
              <a:t>slip transmission.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Creation of interface step has lower energy cost than the misfit node structure changes.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C05B5E-348F-9A61-6A16-98E5AB22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24791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logo&#10;&#10;Description automatically generated">
            <a:extLst>
              <a:ext uri="{FF2B5EF4-FFF2-40B4-BE49-F238E27FC236}">
                <a16:creationId xmlns:a16="http://schemas.microsoft.com/office/drawing/2014/main" id="{984EE0D3-256E-F61B-EA9E-2EAF9D1AE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564" y="4137280"/>
            <a:ext cx="2823140" cy="99986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F217B14-9D1A-E982-955C-C0675C78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E43A572-0D1C-1FD0-EE55-4927637D8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094" y="4408488"/>
            <a:ext cx="2632780" cy="4824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337E09-4BEA-EC8E-3E90-03E68E6FA46A}"/>
              </a:ext>
            </a:extLst>
          </p:cNvPr>
          <p:cNvSpPr/>
          <p:nvPr/>
        </p:nvSpPr>
        <p:spPr>
          <a:xfrm>
            <a:off x="7277100" y="6164580"/>
            <a:ext cx="1581150" cy="60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395821-C306-D2AE-9E6B-A848D6A6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221" y="1942598"/>
            <a:ext cx="2147483" cy="8109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746C23-C04C-49AC-6F65-E06C39500DAC}"/>
              </a:ext>
            </a:extLst>
          </p:cNvPr>
          <p:cNvSpPr txBox="1"/>
          <p:nvPr/>
        </p:nvSpPr>
        <p:spPr>
          <a:xfrm>
            <a:off x="285750" y="1097280"/>
            <a:ext cx="6724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work is based on research supported by the National Science Foundation under the Grants CMMI-1761553.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presented simulations were conducted using NSF XSEDE resources under the allocation TG-MSS150010. </a:t>
            </a:r>
          </a:p>
          <a:p>
            <a:endParaRPr lang="en-US" dirty="0"/>
          </a:p>
        </p:txBody>
      </p:sp>
      <p:pic>
        <p:nvPicPr>
          <p:cNvPr id="2" name="Picture 2" descr="http://www.nsf.gov/images/logos/nsf1.jpg">
            <a:extLst>
              <a:ext uri="{FF2B5EF4-FFF2-40B4-BE49-F238E27FC236}">
                <a16:creationId xmlns:a16="http://schemas.microsoft.com/office/drawing/2014/main" id="{6F310634-66E8-CC0B-3700-23EB4EDF3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9046" y="1128363"/>
            <a:ext cx="693384" cy="697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53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ADC20889-C273-6229-5B07-EADA374E9993}"/>
              </a:ext>
            </a:extLst>
          </p:cNvPr>
          <p:cNvSpPr txBox="1">
            <a:spLocks/>
          </p:cNvSpPr>
          <p:nvPr/>
        </p:nvSpPr>
        <p:spPr>
          <a:xfrm>
            <a:off x="209550" y="2740644"/>
            <a:ext cx="8572500" cy="5073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2594408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E4D878B9-8484-223B-89FC-B69C27903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51" y="1434979"/>
            <a:ext cx="4349245" cy="3689804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607C7E8-F182-ACBF-7295-70F9904F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Coarse-graining affects dislocation core structure, long range fields preserved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5F12F35-E227-046F-425F-FE7568ABF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397" y="1434978"/>
            <a:ext cx="4539492" cy="3689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E6D70F-D208-F6AE-452E-320AEA136E44}"/>
              </a:ext>
            </a:extLst>
          </p:cNvPr>
          <p:cNvSpPr txBox="1"/>
          <p:nvPr/>
        </p:nvSpPr>
        <p:spPr>
          <a:xfrm>
            <a:off x="151151" y="5219346"/>
            <a:ext cx="390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Stress fields match well with different FE sizes</a:t>
            </a:r>
            <a:r>
              <a:rPr lang="en-US" baseline="300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C39E7-AC9C-2114-4146-D312D9E2E9EF}"/>
              </a:ext>
            </a:extLst>
          </p:cNvPr>
          <p:cNvSpPr txBox="1"/>
          <p:nvPr/>
        </p:nvSpPr>
        <p:spPr>
          <a:xfrm>
            <a:off x="4898307" y="5229507"/>
            <a:ext cx="390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Linear interpolation in FEs smears dislocation core</a:t>
            </a:r>
            <a:r>
              <a:rPr lang="en-US" baseline="300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5B405-B00A-16F1-91DC-9BF08B7AAE32}"/>
              </a:ext>
            </a:extLst>
          </p:cNvPr>
          <p:cNvSpPr/>
          <p:nvPr/>
        </p:nvSpPr>
        <p:spPr>
          <a:xfrm>
            <a:off x="151151" y="6604084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baseline="30000" dirty="0">
                <a:solidFill>
                  <a:schemeClr val="tx2"/>
                </a:solidFill>
                <a:ea typeface="Roboto" panose="020B0604020202020204" charset="0"/>
                <a:cs typeface="Roboto" panose="020B0604020202020204" charset="0"/>
              </a:rPr>
              <a:t>1</a:t>
            </a:r>
            <a:r>
              <a:rPr lang="en-US" sz="1050" dirty="0">
                <a:solidFill>
                  <a:schemeClr val="tx2"/>
                </a:solidFill>
                <a:ea typeface="Roboto" panose="020B0604020202020204" charset="0"/>
                <a:cs typeface="Roboto" panose="020B0604020202020204" charset="0"/>
              </a:rPr>
              <a:t>S. Xu et al., International Journal of Plasticity, vol. 72, 2015.</a:t>
            </a:r>
          </a:p>
        </p:txBody>
      </p:sp>
    </p:spTree>
    <p:extLst>
      <p:ext uri="{BB962C8B-B14F-4D97-AF65-F5344CB8AC3E}">
        <p14:creationId xmlns:p14="http://schemas.microsoft.com/office/powerpoint/2010/main" val="3763932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B5397A-AF3E-F2BB-5EBB-513F88090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Cu/Ni exhibits characteristic spiral interface pattern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7581F9-C368-4A42-A3E0-80B930B9B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377" y="1216025"/>
            <a:ext cx="7733246" cy="43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30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radar chart&#10;&#10;Description automatically generated">
            <a:extLst>
              <a:ext uri="{FF2B5EF4-FFF2-40B4-BE49-F238E27FC236}">
                <a16:creationId xmlns:a16="http://schemas.microsoft.com/office/drawing/2014/main" id="{0A0322F9-3856-17D8-303A-B87E6BF41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469" y="1383280"/>
            <a:ext cx="8487062" cy="401206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DD0BE29-8652-A712-B873-461BBCB8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Microrotation analysis of semi-coherent Cu/Ni interfaces</a:t>
            </a:r>
          </a:p>
        </p:txBody>
      </p:sp>
    </p:spTree>
    <p:extLst>
      <p:ext uri="{BB962C8B-B14F-4D97-AF65-F5344CB8AC3E}">
        <p14:creationId xmlns:p14="http://schemas.microsoft.com/office/powerpoint/2010/main" val="252327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73BBEB-CCED-ADDD-BC72-78CFDA7D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Nanolaminates offer improved properties relative to bulk constituents</a:t>
            </a:r>
          </a:p>
        </p:txBody>
      </p:sp>
      <p:pic>
        <p:nvPicPr>
          <p:cNvPr id="14" name="Content Placeholder 13" descr="Chart, scatter chart&#10;&#10;Description automatically generated">
            <a:extLst>
              <a:ext uri="{FF2B5EF4-FFF2-40B4-BE49-F238E27FC236}">
                <a16:creationId xmlns:a16="http://schemas.microsoft.com/office/drawing/2014/main" id="{EE1FF6EB-E42A-A5AA-A4EC-9D1B17426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5538" y="1467278"/>
            <a:ext cx="7612924" cy="322529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195C76-8C4C-8076-CC5C-23F36113940A}"/>
              </a:ext>
            </a:extLst>
          </p:cNvPr>
          <p:cNvSpPr txBox="1"/>
          <p:nvPr/>
        </p:nvSpPr>
        <p:spPr>
          <a:xfrm>
            <a:off x="573314" y="4681190"/>
            <a:ext cx="7997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Wang, J., Zhou, Q., Shao, S., &amp; </a:t>
            </a:r>
            <a:r>
              <a:rPr lang="en-US" sz="1200" dirty="0" err="1"/>
              <a:t>Misra</a:t>
            </a:r>
            <a:r>
              <a:rPr lang="en-US" sz="1200" dirty="0"/>
              <a:t>, A. (2017). Materials Research Letters, 5(1), 1-19.</a:t>
            </a:r>
          </a:p>
        </p:txBody>
      </p:sp>
      <p:pic>
        <p:nvPicPr>
          <p:cNvPr id="16" name="Content Placeholder 13" descr="Chart, scatter chart&#10;&#10;Description automatically generated">
            <a:extLst>
              <a:ext uri="{FF2B5EF4-FFF2-40B4-BE49-F238E27FC236}">
                <a16:creationId xmlns:a16="http://schemas.microsoft.com/office/drawing/2014/main" id="{27C19D12-6DCE-4227-54D3-27A7134E5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2" t="39317" r="74000"/>
          <a:stretch/>
        </p:blipFill>
        <p:spPr>
          <a:xfrm>
            <a:off x="2090032" y="1212905"/>
            <a:ext cx="909865" cy="34511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Content Placeholder 13" descr="Chart, scatter chart&#10;&#10;Description automatically generated">
            <a:extLst>
              <a:ext uri="{FF2B5EF4-FFF2-40B4-BE49-F238E27FC236}">
                <a16:creationId xmlns:a16="http://schemas.microsoft.com/office/drawing/2014/main" id="{6763BDA8-B506-F41C-B0B6-81017475F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00" t="31117" r="48111"/>
          <a:stretch/>
        </p:blipFill>
        <p:spPr>
          <a:xfrm>
            <a:off x="3739011" y="1212905"/>
            <a:ext cx="1524245" cy="34511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8623C68-A84B-6D49-3469-4F878C065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806" y="5279574"/>
            <a:ext cx="2189793" cy="1468087"/>
          </a:xfrm>
          <a:prstGeom prst="rect">
            <a:avLst/>
          </a:prstGeom>
        </p:spPr>
      </p:pic>
      <p:pic>
        <p:nvPicPr>
          <p:cNvPr id="7" name="Picture 6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FD16F3C2-A69E-1B0B-3069-12835AC27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5633"/>
            <a:ext cx="4589640" cy="1191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435157-29E9-24B0-76BF-0B870C333D13}"/>
              </a:ext>
            </a:extLst>
          </p:cNvPr>
          <p:cNvSpPr txBox="1"/>
          <p:nvPr/>
        </p:nvSpPr>
        <p:spPr>
          <a:xfrm>
            <a:off x="194622" y="6426446"/>
            <a:ext cx="3910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Nasim, M., Li, Y., Wen, M., &amp; Wen, C. (2020). Journal of Materials Science &amp; Technology, 50, 215-244.</a:t>
            </a:r>
          </a:p>
        </p:txBody>
      </p:sp>
    </p:spTree>
    <p:extLst>
      <p:ext uri="{BB962C8B-B14F-4D97-AF65-F5344CB8AC3E}">
        <p14:creationId xmlns:p14="http://schemas.microsoft.com/office/powerpoint/2010/main" val="648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AA860-4E43-AF2B-4659-A27BD2466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Confined Layer Slip (CLS) is a fundamental deformation mechanism for nanolaminate materials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42719-6DAC-F4EA-D030-205D2884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851307"/>
            <a:ext cx="4702855" cy="3155386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A973D08-635E-E249-DE96-1AE2E0C27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" t="2692" r="1266" b="2030"/>
          <a:stretch/>
        </p:blipFill>
        <p:spPr>
          <a:xfrm>
            <a:off x="4803775" y="2066926"/>
            <a:ext cx="4156075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71973-E5A3-6584-E8D3-7EEEFAC4E15A}"/>
              </a:ext>
            </a:extLst>
          </p:cNvPr>
          <p:cNvSpPr txBox="1"/>
          <p:nvPr/>
        </p:nvSpPr>
        <p:spPr>
          <a:xfrm>
            <a:off x="68602" y="50707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Misra</a:t>
            </a:r>
            <a:r>
              <a:rPr lang="en-US" sz="1200" dirty="0"/>
              <a:t>, A., </a:t>
            </a:r>
            <a:r>
              <a:rPr lang="en-US" sz="1200" dirty="0" err="1"/>
              <a:t>Hirth</a:t>
            </a:r>
            <a:r>
              <a:rPr lang="en-US" sz="1200" dirty="0"/>
              <a:t>, J. P., &amp; Hoagland, R. G. (2005). Acta </a:t>
            </a:r>
            <a:r>
              <a:rPr lang="en-US" sz="1200" dirty="0" err="1"/>
              <a:t>materialia</a:t>
            </a:r>
            <a:r>
              <a:rPr lang="en-US" sz="1200" dirty="0"/>
              <a:t>, 53(18), 4817-4824.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CD01F-B1AC-0915-4A6F-7F39C345D5EA}"/>
              </a:ext>
            </a:extLst>
          </p:cNvPr>
          <p:cNvSpPr txBox="1"/>
          <p:nvPr/>
        </p:nvSpPr>
        <p:spPr>
          <a:xfrm>
            <a:off x="4598648" y="50707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Li, N., Wang, J., </a:t>
            </a:r>
            <a:r>
              <a:rPr lang="en-US" sz="1200" dirty="0" err="1"/>
              <a:t>Misra</a:t>
            </a:r>
            <a:r>
              <a:rPr lang="en-US" sz="1200" dirty="0"/>
              <a:t>, A., &amp; Huang, J. Y. (2012), 18(5), 1155-1162.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B5742C-BA76-D8E4-05E6-186853152DAF}"/>
              </a:ext>
            </a:extLst>
          </p:cNvPr>
          <p:cNvSpPr/>
          <p:nvPr/>
        </p:nvSpPr>
        <p:spPr>
          <a:xfrm>
            <a:off x="771787" y="3324224"/>
            <a:ext cx="830510" cy="1438275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29BC8-53F3-13E4-4666-41E1FE9D916C}"/>
              </a:ext>
            </a:extLst>
          </p:cNvPr>
          <p:cNvSpPr txBox="1"/>
          <p:nvPr/>
        </p:nvSpPr>
        <p:spPr>
          <a:xfrm>
            <a:off x="4859463" y="1602566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Has been observed experimentally </a:t>
            </a:r>
          </a:p>
        </p:txBody>
      </p:sp>
    </p:spTree>
    <p:extLst>
      <p:ext uri="{BB962C8B-B14F-4D97-AF65-F5344CB8AC3E}">
        <p14:creationId xmlns:p14="http://schemas.microsoft.com/office/powerpoint/2010/main" val="426304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EFAF8A-1EC3-CD0F-BEA4-25CCE1F1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Consideration of interface evolution is important for accurate models of CLS</a:t>
            </a:r>
          </a:p>
        </p:txBody>
      </p:sp>
      <p:pic>
        <p:nvPicPr>
          <p:cNvPr id="20" name="Content Placeholder 19" descr="Chart, scatter chart&#10;&#10;Description automatically generated">
            <a:extLst>
              <a:ext uri="{FF2B5EF4-FFF2-40B4-BE49-F238E27FC236}">
                <a16:creationId xmlns:a16="http://schemas.microsoft.com/office/drawing/2014/main" id="{737C55D6-586F-F9C7-DB43-982229531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03071"/>
            <a:ext cx="4605427" cy="3856219"/>
          </a:xfrm>
        </p:spPr>
      </p:pic>
      <p:pic>
        <p:nvPicPr>
          <p:cNvPr id="24" name="Picture 23" descr="A picture containing table&#10;&#10;Description automatically generated">
            <a:extLst>
              <a:ext uri="{FF2B5EF4-FFF2-40B4-BE49-F238E27FC236}">
                <a16:creationId xmlns:a16="http://schemas.microsoft.com/office/drawing/2014/main" id="{E21D7C12-B2C9-970E-47BB-DC799A1A7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59548"/>
            <a:ext cx="4505325" cy="1869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222201-7B35-F651-E327-AAE6F4903D76}"/>
                  </a:ext>
                </a:extLst>
              </p:cNvPr>
              <p:cNvSpPr txBox="1"/>
              <p:nvPr/>
            </p:nvSpPr>
            <p:spPr>
              <a:xfrm>
                <a:off x="5944334" y="3741375"/>
                <a:ext cx="2361865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𝐶𝑅𝑆𝑆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222201-7B35-F651-E327-AAE6F4903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334" y="3741375"/>
                <a:ext cx="2361865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EBCD2C9-5738-730E-4F5D-A17FBA3ADD1F}"/>
              </a:ext>
            </a:extLst>
          </p:cNvPr>
          <p:cNvSpPr txBox="1"/>
          <p:nvPr/>
        </p:nvSpPr>
        <p:spPr>
          <a:xfrm>
            <a:off x="5425941" y="4306769"/>
            <a:ext cx="365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*Treats interfaces as perfect sinks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E30F42-0571-6580-7E58-47D4F1185026}"/>
              </a:ext>
            </a:extLst>
          </p:cNvPr>
          <p:cNvSpPr txBox="1"/>
          <p:nvPr/>
        </p:nvSpPr>
        <p:spPr>
          <a:xfrm>
            <a:off x="0" y="6537299"/>
            <a:ext cx="7413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Chen, T., Yuan, R., </a:t>
            </a:r>
            <a:r>
              <a:rPr lang="en-US" sz="1200" dirty="0" err="1"/>
              <a:t>Beyerlein</a:t>
            </a:r>
            <a:r>
              <a:rPr lang="en-US" sz="1200" dirty="0"/>
              <a:t>, I. J., &amp; Zhou, C., International Journal of Plasticity 124 (2020) 247-260.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388600-7E1F-6425-21CF-C1730B9DF27F}"/>
              </a:ext>
            </a:extLst>
          </p:cNvPr>
          <p:cNvGrpSpPr/>
          <p:nvPr/>
        </p:nvGrpSpPr>
        <p:grpSpPr>
          <a:xfrm>
            <a:off x="3621427" y="4848724"/>
            <a:ext cx="3503839" cy="1751920"/>
            <a:chOff x="3263765" y="4774735"/>
            <a:chExt cx="3503839" cy="1751920"/>
          </a:xfrm>
        </p:grpSpPr>
        <p:pic>
          <p:nvPicPr>
            <p:cNvPr id="8" name="Picture 7" descr="Table&#10;&#10;Description automatically generated">
              <a:extLst>
                <a:ext uri="{FF2B5EF4-FFF2-40B4-BE49-F238E27FC236}">
                  <a16:creationId xmlns:a16="http://schemas.microsoft.com/office/drawing/2014/main" id="{C5C45F3A-BA2B-BAD1-ADB9-03EE0AAAF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63765" y="4774735"/>
              <a:ext cx="3503839" cy="175192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21BC68-1807-6408-2596-6D3468C80D37}"/>
                </a:ext>
              </a:extLst>
            </p:cNvPr>
            <p:cNvSpPr/>
            <p:nvPr/>
          </p:nvSpPr>
          <p:spPr>
            <a:xfrm>
              <a:off x="3263765" y="5003108"/>
              <a:ext cx="507046" cy="476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9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DF740BF2-620B-D7AF-A43D-CBFDEB8DC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4" y="1488796"/>
            <a:ext cx="3273350" cy="408332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B5967DE-0A09-D825-EC7C-688560E1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modeling small interface segments with periodic boundary conditions constrains interface evolution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multiscale modeling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C50EFE7F-F5D2-B966-9F65-09D0109B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647" y="1834608"/>
            <a:ext cx="5500353" cy="3718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FD4CED-6D8C-1059-56BE-296B9774D819}"/>
              </a:ext>
            </a:extLst>
          </p:cNvPr>
          <p:cNvSpPr txBox="1"/>
          <p:nvPr/>
        </p:nvSpPr>
        <p:spPr>
          <a:xfrm>
            <a:off x="525781" y="5568182"/>
            <a:ext cx="284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Shao, S., Wang, J., </a:t>
            </a:r>
            <a:r>
              <a:rPr lang="en-US" sz="1200" dirty="0" err="1"/>
              <a:t>Beyerlein</a:t>
            </a:r>
            <a:r>
              <a:rPr lang="en-US" sz="1200" dirty="0"/>
              <a:t>, I. J., &amp; </a:t>
            </a:r>
            <a:r>
              <a:rPr lang="en-US" sz="1200" dirty="0" err="1"/>
              <a:t>Misra</a:t>
            </a:r>
            <a:r>
              <a:rPr lang="en-US" sz="1200" dirty="0"/>
              <a:t>, A. (2015). Acta </a:t>
            </a:r>
            <a:r>
              <a:rPr lang="en-US" sz="1200" dirty="0" err="1"/>
              <a:t>Materialia</a:t>
            </a:r>
            <a:r>
              <a:rPr lang="en-US" sz="1200" dirty="0"/>
              <a:t>, 98, 206-220.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28B6F-FABB-22E3-45B2-30EF8BF2387A}"/>
              </a:ext>
            </a:extLst>
          </p:cNvPr>
          <p:cNvSpPr txBox="1"/>
          <p:nvPr/>
        </p:nvSpPr>
        <p:spPr>
          <a:xfrm>
            <a:off x="4126231" y="5596746"/>
            <a:ext cx="495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Selimov, A., Xu, S., Chen, Y., &amp; McDowell, D. (2021). Journal of Materials Research, 36(13), 2763-2778.</a:t>
            </a:r>
          </a:p>
        </p:txBody>
      </p:sp>
    </p:spTree>
    <p:extLst>
      <p:ext uri="{BB962C8B-B14F-4D97-AF65-F5344CB8AC3E}">
        <p14:creationId xmlns:p14="http://schemas.microsoft.com/office/powerpoint/2010/main" val="897768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39264"/>
            <a:ext cx="8572500" cy="45963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Results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Dislocation Generation Mechanisms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Dislocation/Interface Interactions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Energetics of Confined Layer Slip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4067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A656C4-62BD-0B4A-D5C1-ED90E7D0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Concurrent Atomistic-Continuum (CAC) method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AA51D5-4C47-1079-0597-E7E3C8CB9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55712"/>
            <a:ext cx="5845891" cy="4346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C04458-6EC2-1395-6A47-16D18A27E0A8}"/>
              </a:ext>
            </a:extLst>
          </p:cNvPr>
          <p:cNvSpPr txBox="1"/>
          <p:nvPr/>
        </p:nvSpPr>
        <p:spPr>
          <a:xfrm>
            <a:off x="5845891" y="1582339"/>
            <a:ext cx="301236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a typeface="Roboto" panose="020B0604020202020204" charset="0"/>
                <a:cs typeface="Roboto" panose="020B0604020202020204" charset="0"/>
              </a:rPr>
              <a:t>Key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Roboto" panose="020B0604020202020204" charset="0"/>
                <a:cs typeface="Roboto" panose="020B0604020202020204" charset="0"/>
              </a:rPr>
              <a:t>Coarse-graining reduces degrees of freedom.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Roboto" panose="020B0604020202020204" charset="0"/>
                <a:cs typeface="Roboto" panose="020B0604020202020204" charset="0"/>
              </a:rPr>
              <a:t>Atomistic resolution preserves solution accuracy in certain regions as desired.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Roboto" panose="020B0604020202020204" charset="0"/>
                <a:cs typeface="Roboto" panose="020B0604020202020204" charset="0"/>
              </a:rPr>
              <a:t>Integral form finite element formulation accommodates dislocations in mesh discontinuities.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Roboto" panose="020B0604020202020204" charset="0"/>
                <a:cs typeface="Roboto" panose="020B0604020202020204" charset="0"/>
              </a:rPr>
              <a:t>2NN elements fully capture dislocation stacking faults.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9F3EE7-F19F-5E19-FBC1-6B3763C7AABC}"/>
              </a:ext>
            </a:extLst>
          </p:cNvPr>
          <p:cNvSpPr/>
          <p:nvPr/>
        </p:nvSpPr>
        <p:spPr>
          <a:xfrm>
            <a:off x="636945" y="564251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ea typeface="Roboto" panose="020B0604020202020204" charset="0"/>
                <a:cs typeface="Roboto" panose="020B0604020202020204" charset="0"/>
              </a:rPr>
              <a:t>S. Xu et al., International Journal of Plasticity 72 (2015).</a:t>
            </a:r>
          </a:p>
        </p:txBody>
      </p:sp>
    </p:spTree>
    <p:extLst>
      <p:ext uri="{BB962C8B-B14F-4D97-AF65-F5344CB8AC3E}">
        <p14:creationId xmlns:p14="http://schemas.microsoft.com/office/powerpoint/2010/main" val="104445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lue, tiled&#10;&#10;Description automatically generated">
            <a:extLst>
              <a:ext uri="{FF2B5EF4-FFF2-40B4-BE49-F238E27FC236}">
                <a16:creationId xmlns:a16="http://schemas.microsoft.com/office/drawing/2014/main" id="{53EAB8EA-4683-DE6C-4169-9A11AC8C9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363" y="1074776"/>
            <a:ext cx="5122911" cy="231049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A8BC3F-D8C2-3DD4-A3B2-7B83A3B8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CAC finite element mesh and model geometry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43174-86C9-C185-C93E-CA8154E4FB6B}"/>
              </a:ext>
            </a:extLst>
          </p:cNvPr>
          <p:cNvSpPr txBox="1"/>
          <p:nvPr/>
        </p:nvSpPr>
        <p:spPr>
          <a:xfrm>
            <a:off x="2612911" y="327801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CAC Mesh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9A34B-90A0-8AA7-BAC4-7CE73044EFFA}"/>
              </a:ext>
            </a:extLst>
          </p:cNvPr>
          <p:cNvSpPr txBox="1"/>
          <p:nvPr/>
        </p:nvSpPr>
        <p:spPr>
          <a:xfrm>
            <a:off x="5793815" y="110183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CG domain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D400E-E107-ED37-C688-100E3004AA89}"/>
              </a:ext>
            </a:extLst>
          </p:cNvPr>
          <p:cNvSpPr txBox="1"/>
          <p:nvPr/>
        </p:nvSpPr>
        <p:spPr>
          <a:xfrm>
            <a:off x="5793815" y="194275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CG domain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965E10-3487-4EA4-C95D-2AF24E506197}"/>
              </a:ext>
            </a:extLst>
          </p:cNvPr>
          <p:cNvSpPr txBox="1"/>
          <p:nvPr/>
        </p:nvSpPr>
        <p:spPr>
          <a:xfrm>
            <a:off x="5793815" y="297025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CG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D93DA4-1125-1964-DC02-802A525BF111}"/>
              </a:ext>
            </a:extLst>
          </p:cNvPr>
          <p:cNvSpPr txBox="1"/>
          <p:nvPr/>
        </p:nvSpPr>
        <p:spPr>
          <a:xfrm>
            <a:off x="5830107" y="2523514"/>
            <a:ext cx="127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domain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72EB4-4007-A73D-5EB8-DC0BF5A75177}"/>
              </a:ext>
            </a:extLst>
          </p:cNvPr>
          <p:cNvSpPr txBox="1"/>
          <p:nvPr/>
        </p:nvSpPr>
        <p:spPr>
          <a:xfrm>
            <a:off x="5830107" y="1441805"/>
            <a:ext cx="127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domain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899A274-E166-8F8A-5A62-14A64BAA2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45" y="3630508"/>
            <a:ext cx="4458322" cy="29722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18B846-2744-39A2-157E-997463F5FE40}"/>
              </a:ext>
            </a:extLst>
          </p:cNvPr>
          <p:cNvSpPr txBox="1"/>
          <p:nvPr/>
        </p:nvSpPr>
        <p:spPr>
          <a:xfrm>
            <a:off x="252745" y="1942758"/>
            <a:ext cx="47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25A98-8ABD-00A1-9198-534F0C83C957}"/>
              </a:ext>
            </a:extLst>
          </p:cNvPr>
          <p:cNvSpPr txBox="1"/>
          <p:nvPr/>
        </p:nvSpPr>
        <p:spPr>
          <a:xfrm>
            <a:off x="285750" y="2970254"/>
            <a:ext cx="47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D0A18E-41B4-22C2-8520-48805E5D7B54}"/>
              </a:ext>
            </a:extLst>
          </p:cNvPr>
          <p:cNvSpPr txBox="1"/>
          <p:nvPr/>
        </p:nvSpPr>
        <p:spPr>
          <a:xfrm>
            <a:off x="285750" y="1066250"/>
            <a:ext cx="47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60B512-C5FF-DC64-DC75-7109E32FFB13}"/>
              </a:ext>
            </a:extLst>
          </p:cNvPr>
          <p:cNvSpPr txBox="1"/>
          <p:nvPr/>
        </p:nvSpPr>
        <p:spPr>
          <a:xfrm>
            <a:off x="4711067" y="3434525"/>
            <a:ext cx="43207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b="1" dirty="0"/>
              <a:t>Model Dimensions:</a:t>
            </a:r>
            <a:r>
              <a:rPr lang="nn-NO" dirty="0"/>
              <a:t>104 x 90 x 47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b="1" dirty="0"/>
              <a:t>Degrees-of-Freedom: </a:t>
            </a:r>
            <a:r>
              <a:rPr lang="en-US" dirty="0"/>
              <a:t>12,944,073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Atoms in equivalent atomistic model: </a:t>
            </a:r>
            <a:r>
              <a:rPr lang="en-US" dirty="0"/>
              <a:t>38,476,569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Periodic in all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Onat</a:t>
            </a:r>
            <a:r>
              <a:rPr lang="en-US" b="1" dirty="0"/>
              <a:t> Cu/Ni Potential</a:t>
            </a:r>
            <a:r>
              <a:rPr lang="en-US" b="1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4774A-354C-CB41-B4B6-35A5E97AAEBD}"/>
              </a:ext>
            </a:extLst>
          </p:cNvPr>
          <p:cNvSpPr txBox="1"/>
          <p:nvPr/>
        </p:nvSpPr>
        <p:spPr>
          <a:xfrm>
            <a:off x="5108894" y="5348628"/>
            <a:ext cx="374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Onat, B., &amp; </a:t>
            </a:r>
            <a:r>
              <a:rPr lang="en-US" sz="1200" dirty="0" err="1"/>
              <a:t>Durukanoğlu</a:t>
            </a:r>
            <a:r>
              <a:rPr lang="en-US" sz="1200" dirty="0"/>
              <a:t>, S., Journal of Physics: Condensed Matter 26(3) (2013) 035404.</a:t>
            </a:r>
          </a:p>
        </p:txBody>
      </p:sp>
    </p:spTree>
    <p:extLst>
      <p:ext uri="{BB962C8B-B14F-4D97-AF65-F5344CB8AC3E}">
        <p14:creationId xmlns:p14="http://schemas.microsoft.com/office/powerpoint/2010/main" val="35116525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3DDBF96-AD61-FA40-8421-9CC930325567}" vid="{9661E350-0ACC-194E-A322-9FDEFE5317B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3DDBF96-AD61-FA40-8421-9CC930325567}" vid="{A827DD43-5DF3-A248-B5D6-CB6C63415F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</Template>
  <TotalTime>1847</TotalTime>
  <Words>1021</Words>
  <Application>Microsoft Office PowerPoint</Application>
  <PresentationFormat>On-screen Show (4:3)</PresentationFormat>
  <Paragraphs>139</Paragraphs>
  <Slides>28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 Math</vt:lpstr>
      <vt:lpstr>Roboto Slab</vt:lpstr>
      <vt:lpstr>Roboto Condensed Light</vt:lpstr>
      <vt:lpstr>Roboto</vt:lpstr>
      <vt:lpstr>Custom Design</vt:lpstr>
      <vt:lpstr>1_Custom Design</vt:lpstr>
      <vt:lpstr>Concurrent Atomistic-Continuum studies of confined layer slip in Cu/Ni nanolaminates</vt:lpstr>
      <vt:lpstr>Overview</vt:lpstr>
      <vt:lpstr>Nanolaminates offer improved properties relative to bulk constituents</vt:lpstr>
      <vt:lpstr>Confined Layer Slip (CLS) is a fundamental deformation mechanism for nanolaminate materials </vt:lpstr>
      <vt:lpstr>Consideration of interface evolution is important for accurate models of CLS</vt:lpstr>
      <vt:lpstr>But modeling small interface segments with periodic boundary conditions constrains interface evolution multiscale modeling</vt:lpstr>
      <vt:lpstr>Overview</vt:lpstr>
      <vt:lpstr>The Concurrent Atomistic-Continuum (CAC) method</vt:lpstr>
      <vt:lpstr>CAC finite element mesh and model geometry</vt:lpstr>
      <vt:lpstr>Relaxed semi-coherent interface structure for models under investigation</vt:lpstr>
      <vt:lpstr>Loading conditions selected to isolate single dislocation loop</vt:lpstr>
      <vt:lpstr>Stress-strain response for geometry</vt:lpstr>
      <vt:lpstr>Overview</vt:lpstr>
      <vt:lpstr>Dislocation generation mechanism exhibits non-Schmid effects</vt:lpstr>
      <vt:lpstr>Dislocation generation on intersecting slip planes accompanies development of  threading dislocation</vt:lpstr>
      <vt:lpstr>Misfit dislocations are primary obstacles to slip transmission</vt:lpstr>
      <vt:lpstr>Multiple threading dislocations form on initial glide plane</vt:lpstr>
      <vt:lpstr>Interaction between CLS dislocation and misfit nodes leads to change of interface structure</vt:lpstr>
      <vt:lpstr>Confined layer slip leads to development of interface disconnection</vt:lpstr>
      <vt:lpstr>Approximate comparisons of energy barriers by tracking ΔE for participating atoms</vt:lpstr>
      <vt:lpstr>Threading dislocation facilitates generation of  γA dislocations</vt:lpstr>
      <vt:lpstr>Interface energetics reveal the fundamental role of misfit dislocations in resisting slip transmission</vt:lpstr>
      <vt:lpstr>Conclusions</vt:lpstr>
      <vt:lpstr>Acknowledgements</vt:lpstr>
      <vt:lpstr>PowerPoint Presentation</vt:lpstr>
      <vt:lpstr>Coarse-graining affects dislocation core structure, long range fields preserved</vt:lpstr>
      <vt:lpstr>Cu/Ni exhibits characteristic spiral interface pattern</vt:lpstr>
      <vt:lpstr>Microrotation analysis of semi-coherent Cu/Ni interfaces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Here</dc:title>
  <dc:creator>Selimov, Alex P</dc:creator>
  <cp:lastModifiedBy>Selimov, Alex P</cp:lastModifiedBy>
  <cp:revision>22</cp:revision>
  <dcterms:created xsi:type="dcterms:W3CDTF">2022-09-22T15:11:18Z</dcterms:created>
  <dcterms:modified xsi:type="dcterms:W3CDTF">2022-10-06T16:27:12Z</dcterms:modified>
</cp:coreProperties>
</file>